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3" r:id="rId10"/>
    <p:sldId id="264" r:id="rId11"/>
    <p:sldId id="270" r:id="rId12"/>
    <p:sldId id="265" r:id="rId13"/>
    <p:sldId id="271" r:id="rId14"/>
    <p:sldId id="266" r:id="rId15"/>
    <p:sldId id="272" r:id="rId16"/>
    <p:sldId id="268" r:id="rId17"/>
    <p:sldId id="26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A972D-56C6-4A79-A4E5-162F8ECA4E51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B3DD45-4D34-4838-9E55-6302DB19E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23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Information and guidance</a:t>
            </a:r>
            <a:r>
              <a:rPr lang="en-US" baseline="0" dirty="0" smtClean="0"/>
              <a:t> matter at very specific stages in the process</a:t>
            </a:r>
          </a:p>
          <a:p>
            <a:r>
              <a:rPr lang="en-US" baseline="0" dirty="0" smtClean="0"/>
              <a:t>Advise TX program that we are studying is a different model from both of these programs</a:t>
            </a:r>
          </a:p>
          <a:p>
            <a:r>
              <a:rPr lang="en-US" baseline="0" dirty="0" smtClean="0"/>
              <a:t>Avery-very small study: ~240 students at 8 high schools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DD45-4D34-4838-9E55-6302DB19E67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074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DD45-4D34-4838-9E55-6302DB19E67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569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use student level data, we cluster standard errors at the school level and also try clustering at the school-by-year level</a:t>
            </a:r>
          </a:p>
          <a:p>
            <a:r>
              <a:rPr lang="en-US" dirty="0" smtClean="0"/>
              <a:t>We</a:t>
            </a:r>
            <a:r>
              <a:rPr lang="en-US" baseline="0" dirty="0" smtClean="0"/>
              <a:t> try both pooling years and separating them</a:t>
            </a:r>
            <a:endParaRPr lang="en-US" dirty="0" smtClean="0"/>
          </a:p>
          <a:p>
            <a:r>
              <a:rPr lang="en-US" dirty="0" smtClean="0"/>
              <a:t>Also started toying around with application numbers to observe whether</a:t>
            </a:r>
            <a:r>
              <a:rPr lang="en-US" baseline="0" dirty="0" smtClean="0"/>
              <a:t> advisers are pushing students to complete steps necessary for enrollment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DD45-4D34-4838-9E55-6302DB19E67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73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Using TEA school level data-some racial imbalance-likely</a:t>
            </a:r>
            <a:r>
              <a:rPr lang="en-US" baseline="0" dirty="0" smtClean="0"/>
              <a:t> due to small numbers of treatment schools-just a few lotteries could affect this</a:t>
            </a:r>
            <a:endParaRPr lang="en-US" dirty="0" smtClean="0"/>
          </a:p>
          <a:p>
            <a:r>
              <a:rPr lang="en-US" dirty="0" smtClean="0"/>
              <a:t>exploring models</a:t>
            </a:r>
            <a:r>
              <a:rPr lang="en-US" baseline="0" dirty="0" smtClean="0"/>
              <a:t> that incorporate time trends to apply difference-in-differences style framework due to evidence of possible imbalance-idea being if schools are on different trends due to random assignment of trending schools to one group or another, we can account for that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DD45-4D34-4838-9E55-6302DB19E67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307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Advise</a:t>
            </a:r>
            <a:r>
              <a:rPr lang="en-US" baseline="0" dirty="0" smtClean="0"/>
              <a:t> TX relies on soft money.  Having Austin pay for schools helped sustainability.  Another donor requested 4 control schools become treatment.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DD45-4D34-4838-9E55-6302DB19E67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736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pooled and separate years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DD45-4D34-4838-9E55-6302DB19E67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757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 impact on black and black overrepresented</a:t>
            </a:r>
            <a:r>
              <a:rPr lang="en-US" baseline="0" dirty="0" smtClean="0"/>
              <a:t> in treatment.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DD45-4D34-4838-9E55-6302DB19E67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939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program</a:t>
            </a:r>
            <a:r>
              <a:rPr lang="en-US" baseline="0" dirty="0" smtClean="0"/>
              <a:t> does seem to be helping students it’s most interested in (low-income students)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DD45-4D34-4838-9E55-6302DB19E67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2496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Last point is important in that it suggests that there was a substitution.  It should mute</a:t>
            </a:r>
            <a:r>
              <a:rPr lang="en-US" baseline="0" dirty="0" smtClean="0"/>
              <a:t> </a:t>
            </a:r>
            <a:r>
              <a:rPr lang="en-US" baseline="0" smtClean="0"/>
              <a:t>treatment effects.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3DD45-4D34-4838-9E55-6302DB19E67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36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AC0A-973D-43DF-877B-233F8F14F28D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F303-A565-4883-AC46-94C88618BA3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4850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AC0A-973D-43DF-877B-233F8F14F28D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F303-A565-4883-AC46-94C88618B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245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AC0A-973D-43DF-877B-233F8F14F28D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F303-A565-4883-AC46-94C88618B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481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AC0A-973D-43DF-877B-233F8F14F28D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F303-A565-4883-AC46-94C88618B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339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AC0A-973D-43DF-877B-233F8F14F28D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F303-A565-4883-AC46-94C88618BA3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538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AC0A-973D-43DF-877B-233F8F14F28D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F303-A565-4883-AC46-94C88618B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340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AC0A-973D-43DF-877B-233F8F14F28D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F303-A565-4883-AC46-94C88618B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395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AC0A-973D-43DF-877B-233F8F14F28D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F303-A565-4883-AC46-94C88618B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72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AC0A-973D-43DF-877B-233F8F14F28D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F303-A565-4883-AC46-94C88618B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351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212AC0A-973D-43DF-877B-233F8F14F28D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C2F303-A565-4883-AC46-94C88618B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796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AC0A-973D-43DF-877B-233F8F14F28D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F303-A565-4883-AC46-94C88618B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07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212AC0A-973D-43DF-877B-233F8F14F28D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7C2F303-A565-4883-AC46-94C88618BA3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3671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Beyond Triage: A Randomized Experiment in Sustained Pre-College Advising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Eric P. Bettinger</a:t>
            </a:r>
            <a:br>
              <a:rPr lang="en-US" dirty="0" smtClean="0"/>
            </a:br>
            <a:r>
              <a:rPr lang="en-US" dirty="0" smtClean="0"/>
              <a:t>Brent J. Evans</a:t>
            </a:r>
          </a:p>
          <a:p>
            <a:r>
              <a:rPr lang="en-US" dirty="0" smtClean="0"/>
              <a:t>With Anthony Antonio, </a:t>
            </a:r>
            <a:r>
              <a:rPr lang="en-US" dirty="0" err="1" smtClean="0"/>
              <a:t>jesse</a:t>
            </a:r>
            <a:r>
              <a:rPr lang="en-US" dirty="0" smtClean="0"/>
              <a:t> foster, Eileen </a:t>
            </a:r>
            <a:r>
              <a:rPr lang="en-US" dirty="0" err="1" smtClean="0"/>
              <a:t>Horng</a:t>
            </a:r>
            <a:r>
              <a:rPr lang="en-US" dirty="0" smtClean="0"/>
              <a:t>, </a:t>
            </a:r>
            <a:r>
              <a:rPr lang="en-US" dirty="0" err="1" smtClean="0"/>
              <a:t>rie</a:t>
            </a:r>
            <a:r>
              <a:rPr lang="en-US" dirty="0" smtClean="0"/>
              <a:t> </a:t>
            </a:r>
            <a:r>
              <a:rPr lang="en-US" dirty="0" err="1" smtClean="0"/>
              <a:t>kijima</a:t>
            </a:r>
            <a:endParaRPr lang="en-US" dirty="0" smtClean="0"/>
          </a:p>
          <a:p>
            <a:r>
              <a:rPr lang="en-US" dirty="0" smtClean="0"/>
              <a:t>UC Davis – 15 March 2015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47744" y="390144"/>
            <a:ext cx="7821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PRELIMINARY.  PLEASE DO NOT CITE OR TWEET WITHOUT AUTHORS’ PERMISSION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643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 of 36 treatment schools declined to participate or eventually left the program</a:t>
            </a:r>
          </a:p>
          <a:p>
            <a:r>
              <a:rPr lang="en-US" dirty="0" smtClean="0"/>
              <a:t>9 of 75 control schools eventually received treatment</a:t>
            </a:r>
          </a:p>
          <a:p>
            <a:pPr lvl="1"/>
            <a:r>
              <a:rPr lang="en-US" dirty="0" smtClean="0"/>
              <a:t>Although we had a randomly determined waitlist, it was not consistently adhered to by program staff</a:t>
            </a:r>
          </a:p>
          <a:p>
            <a:pPr lvl="1"/>
            <a:r>
              <a:rPr lang="en-US" dirty="0" smtClean="0"/>
              <a:t>E.g. Austin loved the program and offered to pay for all control and treatment schools to participate after the first year.</a:t>
            </a:r>
          </a:p>
          <a:p>
            <a:r>
              <a:rPr lang="en-US" dirty="0" smtClean="0"/>
              <a:t>Treatment on the treated estimates are approximately 33% higher than Intent to treat estimates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9821494"/>
              </p:ext>
            </p:extLst>
          </p:nvPr>
        </p:nvGraphicFramePr>
        <p:xfrm>
          <a:off x="1626097" y="4081860"/>
          <a:ext cx="8678486" cy="21197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9157"/>
                <a:gridCol w="2169157"/>
                <a:gridCol w="2170086"/>
                <a:gridCol w="2170086"/>
              </a:tblGrid>
              <a:tr h="3505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Treatment Received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Control Received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Total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05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Treatment Assigned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05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Control Assigned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05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Total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111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17403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Lottery controlled regression of treatment received on treatment assignment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0.745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(0.072)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362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744" y="139532"/>
            <a:ext cx="10058400" cy="1450757"/>
          </a:xfrm>
        </p:spPr>
        <p:txBody>
          <a:bodyPr/>
          <a:lstStyle/>
          <a:p>
            <a:r>
              <a:rPr lang="en-US" dirty="0" smtClean="0"/>
              <a:t>Main Impacts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7568809"/>
              </p:ext>
            </p:extLst>
          </p:nvPr>
        </p:nvGraphicFramePr>
        <p:xfrm>
          <a:off x="2180492" y="1720094"/>
          <a:ext cx="7168769" cy="46932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271"/>
                <a:gridCol w="1242075"/>
                <a:gridCol w="1299579"/>
                <a:gridCol w="1452922"/>
                <a:gridCol w="1452922"/>
              </a:tblGrid>
              <a:tr h="251157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Panel B: Separate Treatment Years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11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Outcomes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Treatment Year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Model 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Model 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Model 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</a:tr>
              <a:tr h="5023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Enrolled in Higher Education Fall after HS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2012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0.021 *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(0.0102)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0.0146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(0.0092)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0.0146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(0.0090)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</a:tr>
              <a:tr h="5023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0.0133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(0.0105)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0.0089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(0.0094)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0.0089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(0.0092)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</a:tr>
              <a:tr h="5023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Enrolled in 2 Year Fall after HS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0.019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(0.0118)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0.0208 +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(0.0112)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0.0208 +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(0.0110)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</a:tr>
              <a:tr h="5023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0.0061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(0.0122)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0.0084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(0.0114)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0.0084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(0.0112)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</a:tr>
              <a:tr h="5023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Enrolled in 4 Year Fall after HS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0.0053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(0.0082)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-0.0029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(0.0083)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-0.0029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(0.0083)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</a:tr>
              <a:tr h="5023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0.0077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(0.0082)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0.0011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(0.0076)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0.0011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(0.0076)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</a:tr>
              <a:tr h="2511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Controls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</a:tr>
              <a:tr h="5023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SE Clustered at SchoolxYear Level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</a:tr>
              <a:tr h="2511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77823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77823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77823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192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Intent to treat estimates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1.2 – 1.5 pp impacts on enrolling in fall after high school completion (significant at 10% level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Impacts are observed in first year of treatment</a:t>
            </a:r>
          </a:p>
          <a:p>
            <a:pPr lvl="1"/>
            <a:r>
              <a:rPr lang="en-US" dirty="0"/>
              <a:t>enrollment effects on two-years become more significant if just examine first year</a:t>
            </a:r>
          </a:p>
          <a:p>
            <a:r>
              <a:rPr lang="en-US" dirty="0" smtClean="0"/>
              <a:t>If we pool the data, small and insignificant effects (~ 1 pp) on overall enrollment</a:t>
            </a:r>
          </a:p>
          <a:p>
            <a:pPr lvl="1"/>
            <a:r>
              <a:rPr lang="en-US" dirty="0" smtClean="0"/>
              <a:t>Concentrated at 2-years</a:t>
            </a:r>
          </a:p>
          <a:p>
            <a:pPr lvl="1"/>
            <a:r>
              <a:rPr lang="en-US" dirty="0" smtClean="0"/>
              <a:t>Point estimates at 4-years close to 0</a:t>
            </a:r>
          </a:p>
          <a:p>
            <a:r>
              <a:rPr lang="en-US" dirty="0" smtClean="0"/>
              <a:t>All second year impacts attenuated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85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Impacts on Subgroups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228158"/>
              </p:ext>
            </p:extLst>
          </p:nvPr>
        </p:nvGraphicFramePr>
        <p:xfrm>
          <a:off x="1847982" y="1786853"/>
          <a:ext cx="8378647" cy="45812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5963"/>
                <a:gridCol w="1132674"/>
                <a:gridCol w="962774"/>
                <a:gridCol w="962774"/>
                <a:gridCol w="962774"/>
                <a:gridCol w="962774"/>
                <a:gridCol w="906140"/>
                <a:gridCol w="962774"/>
              </a:tblGrid>
              <a:tr h="28336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Subgroup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61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Outcomes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Coefficient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Female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White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Black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Hispanic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Asian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Low-Income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</a:tr>
              <a:tr h="5667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Enrolled in Higher Education Fall after HS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Treatment Main Effect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0.0167 *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(0.0076)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0.0155 *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(0.0073)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0.0147 *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(0.0071)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-0.0028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(0.0095)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0.0124 +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(0.0064)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-0.01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(0.0090)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</a:tr>
              <a:tr h="5667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Interaction Effect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-0.0100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(0.0081)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-0.0197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(0.0140)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-0.0157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(0.0139)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0.0257 +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(0.0131)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-0.0183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(0.0270)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0.0345*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(0.0120)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</a:tr>
              <a:tr h="5667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Enrolled in 2 Year Fall after HS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Treatment Main Effect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0.0116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(0.0080)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0.0165 +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(0.0087)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0.0215 *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(0.0086)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-0.0047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(0.0103)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0.0155 +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(0.0079)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0.0041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(0.0097)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</a:tr>
              <a:tr h="5667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Interaction Effect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0.0059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(0.0083)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-0.0103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(0.0127)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-0.0370 *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(0.0163)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0.0340 **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(0.0128)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-0.0264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(0.0263)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0.0166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(0.0104)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</a:tr>
              <a:tr h="5667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Enrolled in 4 Year Fall after HS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Treatment Main Effect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0.0072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(0.0061)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0.0016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(0.0058)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-0.0045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(0.0059)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0.0015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(0.0085)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-0.001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(0.0055)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-0.0135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(0.0085)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</a:tr>
              <a:tr h="5667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Interaction Effect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-0.0161 **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(0.0060)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-0.0127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(0.0147)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0.0191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(0.0133)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-0.0041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(0.0092)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0.0045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(0.0290)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0.0203 *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(0.0097)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</a:tr>
              <a:tr h="28336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77823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77823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77823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77823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77823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77823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5" marR="55295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873560" y="3849432"/>
            <a:ext cx="8357489" cy="22252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7238467" y="3158836"/>
            <a:ext cx="2850839" cy="588286"/>
            <a:chOff x="7238467" y="3158836"/>
            <a:chExt cx="2850839" cy="588286"/>
          </a:xfrm>
        </p:grpSpPr>
        <p:sp>
          <p:nvSpPr>
            <p:cNvPr id="6" name="Oval 5"/>
            <p:cNvSpPr/>
            <p:nvPr/>
          </p:nvSpPr>
          <p:spPr>
            <a:xfrm>
              <a:off x="7238467" y="3158836"/>
              <a:ext cx="946372" cy="58828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9142934" y="3158836"/>
              <a:ext cx="946372" cy="58828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34989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Subgroup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Impact on Low-income students</a:t>
            </a:r>
          </a:p>
          <a:p>
            <a:pPr lvl="1"/>
            <a:r>
              <a:rPr lang="en-US" dirty="0"/>
              <a:t>More likely to enroll overall, split between two-years and four-years (2-3 pp)</a:t>
            </a:r>
          </a:p>
          <a:p>
            <a:r>
              <a:rPr lang="en-US" dirty="0" smtClean="0"/>
              <a:t>Impact on Hispanic students</a:t>
            </a:r>
          </a:p>
          <a:p>
            <a:pPr lvl="1"/>
            <a:r>
              <a:rPr lang="en-US" dirty="0" smtClean="0"/>
              <a:t>More likely to enroll overall, mostly at two-years (2-3 pp)</a:t>
            </a:r>
          </a:p>
          <a:p>
            <a:r>
              <a:rPr lang="en-US" dirty="0" smtClean="0"/>
              <a:t>Impact </a:t>
            </a:r>
            <a:r>
              <a:rPr lang="en-US" dirty="0"/>
              <a:t>on Black students</a:t>
            </a:r>
          </a:p>
          <a:p>
            <a:pPr lvl="1"/>
            <a:r>
              <a:rPr lang="en-US" dirty="0"/>
              <a:t>Less likely to enroll in a two-year (3 pp)</a:t>
            </a:r>
          </a:p>
          <a:p>
            <a:pPr lvl="1"/>
            <a:r>
              <a:rPr lang="en-US" dirty="0"/>
              <a:t>Some evidence of substitution into four-year, but four-year enrollments not significant</a:t>
            </a:r>
          </a:p>
          <a:p>
            <a:r>
              <a:rPr lang="en-US" dirty="0"/>
              <a:t>Impact on Female students</a:t>
            </a:r>
          </a:p>
          <a:p>
            <a:pPr lvl="1"/>
            <a:r>
              <a:rPr lang="en-US" dirty="0"/>
              <a:t>Less likely than men to enroll in four-year and start at a four-year in fall after high school (1.6 pp)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765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Sample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Surveys conducted in spring 2014</a:t>
            </a:r>
          </a:p>
          <a:p>
            <a:pPr lvl="1"/>
            <a:r>
              <a:rPr lang="en-US" dirty="0"/>
              <a:t>All treatment schools (36 + additional randomized group from 2013)</a:t>
            </a:r>
          </a:p>
          <a:p>
            <a:pPr lvl="1"/>
            <a:r>
              <a:rPr lang="en-US" dirty="0"/>
              <a:t>42 control schools</a:t>
            </a:r>
          </a:p>
          <a:p>
            <a:r>
              <a:rPr lang="en-US" dirty="0" smtClean="0"/>
              <a:t>Treatment/Control Balance</a:t>
            </a:r>
          </a:p>
          <a:p>
            <a:pPr lvl="1"/>
            <a:r>
              <a:rPr lang="en-US" dirty="0" smtClean="0"/>
              <a:t>Less representation among Hispanic students (as in the administrative data)</a:t>
            </a:r>
            <a:endParaRPr lang="en-US" dirty="0"/>
          </a:p>
          <a:p>
            <a:r>
              <a:rPr lang="en-US" dirty="0" smtClean="0"/>
              <a:t>Surveys conducted in spring 2014</a:t>
            </a:r>
          </a:p>
          <a:p>
            <a:pPr lvl="1"/>
            <a:r>
              <a:rPr lang="en-US" dirty="0" smtClean="0"/>
              <a:t>All treatment schools (36 + additional randomized group from 2013)</a:t>
            </a:r>
          </a:p>
          <a:p>
            <a:pPr lvl="1"/>
            <a:r>
              <a:rPr lang="en-US" dirty="0" smtClean="0"/>
              <a:t>42 control schools</a:t>
            </a:r>
          </a:p>
          <a:p>
            <a:pPr marL="201168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7555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Survey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Differences</a:t>
            </a:r>
            <a:endParaRPr lang="en-US" dirty="0"/>
          </a:p>
          <a:p>
            <a:pPr lvl="1"/>
            <a:r>
              <a:rPr lang="en-US" dirty="0" smtClean="0"/>
              <a:t>Degree expectations improve </a:t>
            </a:r>
          </a:p>
          <a:p>
            <a:pPr lvl="1"/>
            <a:r>
              <a:rPr lang="en-US" dirty="0" smtClean="0"/>
              <a:t>Plans to work full- or part-time after college or to enter the military decrease</a:t>
            </a:r>
          </a:p>
          <a:p>
            <a:pPr lvl="1"/>
            <a:r>
              <a:rPr lang="en-US" dirty="0" smtClean="0"/>
              <a:t>Similarly likely to participate in “soft” college prep activities (college visits, website, test prep)</a:t>
            </a:r>
          </a:p>
          <a:p>
            <a:pPr lvl="1"/>
            <a:r>
              <a:rPr lang="en-US" dirty="0" smtClean="0"/>
              <a:t>More applications submitted and greater likelihood of receiving help</a:t>
            </a:r>
          </a:p>
          <a:p>
            <a:pPr lvl="1"/>
            <a:r>
              <a:rPr lang="en-US" dirty="0" smtClean="0"/>
              <a:t>More likely to attempt AP exams or to retake college entrance exams</a:t>
            </a:r>
          </a:p>
          <a:p>
            <a:pPr lvl="1"/>
            <a:r>
              <a:rPr lang="en-US" dirty="0" smtClean="0"/>
              <a:t>More likely to complete FAFSA (self-reported)</a:t>
            </a:r>
          </a:p>
          <a:p>
            <a:pPr lvl="1"/>
            <a:r>
              <a:rPr lang="en-US" dirty="0" smtClean="0"/>
              <a:t>More likely to have submitted a deposit</a:t>
            </a:r>
          </a:p>
          <a:p>
            <a:pPr lvl="1"/>
            <a:r>
              <a:rPr lang="en-US" dirty="0" smtClean="0"/>
              <a:t>Less likely to have talked to a high school counselor or teacher about admissions</a:t>
            </a:r>
          </a:p>
          <a:p>
            <a:pPr lvl="1"/>
            <a:endParaRPr lang="en-US" dirty="0"/>
          </a:p>
          <a:p>
            <a:pPr marL="201168" lvl="1" indent="0">
              <a:buNone/>
            </a:pPr>
            <a:endParaRPr lang="en-US" dirty="0"/>
          </a:p>
          <a:p>
            <a:pPr marL="201168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967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Unsurprising that treatment effects are small at the school level</a:t>
            </a:r>
          </a:p>
          <a:p>
            <a:r>
              <a:rPr lang="en-US" dirty="0" smtClean="0"/>
              <a:t>Advisers likely spend time with </a:t>
            </a:r>
            <a:r>
              <a:rPr lang="en-US" dirty="0" err="1" smtClean="0"/>
              <a:t>inframarginal</a:t>
            </a:r>
            <a:r>
              <a:rPr lang="en-US" dirty="0" smtClean="0"/>
              <a:t> students who are already going to college as opposed to targeting support at students who need it most</a:t>
            </a:r>
          </a:p>
          <a:p>
            <a:r>
              <a:rPr lang="en-US" dirty="0" smtClean="0"/>
              <a:t>Degree of complementarity is potentially important part of </a:t>
            </a:r>
            <a:r>
              <a:rPr lang="en-US" smtClean="0"/>
              <a:t>the story</a:t>
            </a:r>
            <a:endParaRPr lang="en-US" dirty="0" smtClean="0"/>
          </a:p>
          <a:p>
            <a:r>
              <a:rPr lang="en-US" dirty="0" smtClean="0"/>
              <a:t>Cost-benefit analysis</a:t>
            </a:r>
          </a:p>
          <a:p>
            <a:r>
              <a:rPr lang="en-US" dirty="0" smtClean="0"/>
              <a:t>Scalability</a:t>
            </a:r>
          </a:p>
          <a:p>
            <a:r>
              <a:rPr lang="en-US" dirty="0" smtClean="0"/>
              <a:t>Future work</a:t>
            </a:r>
          </a:p>
          <a:p>
            <a:pPr lvl="1"/>
            <a:r>
              <a:rPr lang="en-US" dirty="0" smtClean="0"/>
              <a:t>Will examine persistence outcomes to observe whether advisers have effect on “fit”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42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Non-financial barriers related to information deter students from preparing for and enrolling in higher education, especially among low-income and minority students (Avery &amp; Kane, 2004)</a:t>
            </a:r>
          </a:p>
          <a:p>
            <a:r>
              <a:rPr lang="en-US" dirty="0" smtClean="0"/>
              <a:t>Gauntlets</a:t>
            </a:r>
          </a:p>
          <a:p>
            <a:pPr lvl="1"/>
            <a:r>
              <a:rPr lang="en-US" dirty="0" smtClean="0"/>
              <a:t>Financial aid (ACSFA, 2005)</a:t>
            </a:r>
          </a:p>
          <a:p>
            <a:pPr lvl="1"/>
            <a:r>
              <a:rPr lang="en-US" dirty="0" smtClean="0"/>
              <a:t>Admission process (</a:t>
            </a:r>
            <a:r>
              <a:rPr lang="en-US" dirty="0" err="1" smtClean="0"/>
              <a:t>Klasik</a:t>
            </a:r>
            <a:r>
              <a:rPr lang="en-US" dirty="0" smtClean="0"/>
              <a:t>, 2012)</a:t>
            </a:r>
          </a:p>
          <a:p>
            <a:r>
              <a:rPr lang="en-US" dirty="0"/>
              <a:t>High school counselors are overloaded and cannot meet the </a:t>
            </a:r>
            <a:r>
              <a:rPr lang="en-US" dirty="0" smtClean="0"/>
              <a:t>demand in their schools.</a:t>
            </a:r>
            <a:endParaRPr lang="en-US" dirty="0"/>
          </a:p>
          <a:p>
            <a:r>
              <a:rPr lang="en-US" dirty="0" smtClean="0"/>
              <a:t>Huge investment by college access programs to provide information and guide students through the process</a:t>
            </a:r>
          </a:p>
          <a:p>
            <a:pPr lvl="1"/>
            <a:r>
              <a:rPr lang="en-US" dirty="0" smtClean="0"/>
              <a:t>TRIO (&gt; $800 million)</a:t>
            </a:r>
          </a:p>
          <a:p>
            <a:pPr lvl="1"/>
            <a:r>
              <a:rPr lang="en-US" dirty="0" smtClean="0"/>
              <a:t>Countless small local programs</a:t>
            </a:r>
          </a:p>
          <a:p>
            <a:r>
              <a:rPr lang="en-US" dirty="0" smtClean="0"/>
              <a:t>Models vary substantially</a:t>
            </a:r>
          </a:p>
        </p:txBody>
      </p:sp>
    </p:spTree>
    <p:extLst>
      <p:ext uri="{BB962C8B-B14F-4D97-AF65-F5344CB8AC3E}">
        <p14:creationId xmlns:p14="http://schemas.microsoft.com/office/powerpoint/2010/main" val="3463265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Information and guidance matter at very specific stages in the process</a:t>
            </a:r>
          </a:p>
          <a:p>
            <a:pPr lvl="1"/>
            <a:r>
              <a:rPr lang="en-US" dirty="0" smtClean="0"/>
              <a:t>H&amp;R Block Study (</a:t>
            </a:r>
            <a:r>
              <a:rPr lang="en-US" dirty="0" err="1" smtClean="0"/>
              <a:t>Bettinger</a:t>
            </a:r>
            <a:r>
              <a:rPr lang="en-US" dirty="0" smtClean="0"/>
              <a:t>, Long, </a:t>
            </a:r>
            <a:r>
              <a:rPr lang="en-US" dirty="0" err="1" smtClean="0"/>
              <a:t>Oreopoulos</a:t>
            </a:r>
            <a:r>
              <a:rPr lang="en-US" dirty="0" smtClean="0"/>
              <a:t>, &amp; </a:t>
            </a:r>
            <a:r>
              <a:rPr lang="en-US" dirty="0" err="1" smtClean="0"/>
              <a:t>Sanbonmatsu</a:t>
            </a:r>
            <a:r>
              <a:rPr lang="en-US" dirty="0" smtClean="0"/>
              <a:t>, 2012)</a:t>
            </a:r>
          </a:p>
          <a:p>
            <a:pPr lvl="2"/>
            <a:r>
              <a:rPr lang="en-US" dirty="0" smtClean="0"/>
              <a:t>Information and guidance related to financial aid improves aid receipt and college enrollment</a:t>
            </a:r>
          </a:p>
          <a:p>
            <a:pPr lvl="2"/>
            <a:r>
              <a:rPr lang="en-US" dirty="0" smtClean="0"/>
              <a:t>2-8 percentage point effect</a:t>
            </a:r>
          </a:p>
          <a:p>
            <a:pPr lvl="1"/>
            <a:r>
              <a:rPr lang="en-US" dirty="0" smtClean="0"/>
              <a:t>Summer Melt Studies </a:t>
            </a:r>
            <a:r>
              <a:rPr lang="en-US" dirty="0"/>
              <a:t>(</a:t>
            </a:r>
            <a:r>
              <a:rPr lang="en-US" dirty="0" err="1"/>
              <a:t>Castleman</a:t>
            </a:r>
            <a:r>
              <a:rPr lang="en-US" dirty="0"/>
              <a:t>, Page, &amp; </a:t>
            </a:r>
            <a:r>
              <a:rPr lang="en-US" dirty="0" err="1"/>
              <a:t>Schooley</a:t>
            </a:r>
            <a:r>
              <a:rPr lang="en-US" dirty="0"/>
              <a:t>, 2014; </a:t>
            </a:r>
            <a:r>
              <a:rPr lang="en-US" dirty="0" err="1"/>
              <a:t>Castleman</a:t>
            </a:r>
            <a:r>
              <a:rPr lang="en-US" dirty="0"/>
              <a:t>, Arnold, &amp; </a:t>
            </a:r>
            <a:r>
              <a:rPr lang="en-US" dirty="0" err="1"/>
              <a:t>Wartman</a:t>
            </a:r>
            <a:r>
              <a:rPr lang="en-US" dirty="0"/>
              <a:t>, 2012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Outreach to students in the summer between high school completion and college enrollment improves likelihood of enrolling</a:t>
            </a:r>
          </a:p>
          <a:p>
            <a:pPr lvl="2"/>
            <a:r>
              <a:rPr lang="en-US" dirty="0" smtClean="0"/>
              <a:t>3-14 percentage point </a:t>
            </a:r>
            <a:r>
              <a:rPr lang="en-US" dirty="0" smtClean="0"/>
              <a:t>effect</a:t>
            </a:r>
            <a:endParaRPr lang="en-US" dirty="0" smtClean="0"/>
          </a:p>
          <a:p>
            <a:r>
              <a:rPr lang="en-US" dirty="0" smtClean="0"/>
              <a:t>Holistic advising</a:t>
            </a:r>
          </a:p>
          <a:p>
            <a:pPr lvl="1"/>
            <a:r>
              <a:rPr lang="en-US" dirty="0" smtClean="0"/>
              <a:t>Mathematica’s Upward Bound Study (Myers et al., 2004)</a:t>
            </a:r>
          </a:p>
          <a:p>
            <a:pPr lvl="2"/>
            <a:r>
              <a:rPr lang="en-US" dirty="0" smtClean="0"/>
              <a:t>Primarily academic supports to promote college enrollment, but also provide information</a:t>
            </a:r>
          </a:p>
          <a:p>
            <a:pPr lvl="2"/>
            <a:r>
              <a:rPr lang="en-US" dirty="0" smtClean="0"/>
              <a:t>RCT found no effects on college enrollment although some evidence of shift from two-year to four-year</a:t>
            </a:r>
          </a:p>
          <a:p>
            <a:pPr lvl="1"/>
            <a:r>
              <a:rPr lang="en-US" dirty="0" smtClean="0"/>
              <a:t>College Possible (Avery, 2013)</a:t>
            </a:r>
          </a:p>
          <a:p>
            <a:pPr lvl="2"/>
            <a:r>
              <a:rPr lang="en-US" dirty="0" smtClean="0"/>
              <a:t>Targeted ACT prep, information, and admission support</a:t>
            </a:r>
          </a:p>
          <a:p>
            <a:pPr lvl="2"/>
            <a:r>
              <a:rPr lang="en-US" dirty="0" smtClean="0"/>
              <a:t>High-touch intervention-360 hours</a:t>
            </a:r>
          </a:p>
          <a:p>
            <a:pPr lvl="2"/>
            <a:r>
              <a:rPr lang="en-US" dirty="0" smtClean="0"/>
              <a:t>Large effects (15 pp) on shifting from two-year to four-year college but no overall enrollment effects</a:t>
            </a:r>
          </a:p>
          <a:p>
            <a:pPr lvl="1"/>
            <a:r>
              <a:rPr lang="en-US" dirty="0" smtClean="0"/>
              <a:t>Dartmouth Outreach (</a:t>
            </a:r>
            <a:r>
              <a:rPr lang="en-US" dirty="0" err="1" smtClean="0"/>
              <a:t>Carrell</a:t>
            </a:r>
            <a:r>
              <a:rPr lang="en-US" dirty="0" smtClean="0"/>
              <a:t> and </a:t>
            </a:r>
            <a:r>
              <a:rPr lang="en-US" dirty="0" err="1" smtClean="0"/>
              <a:t>Sacerdote</a:t>
            </a:r>
            <a:r>
              <a:rPr lang="en-US" dirty="0" smtClean="0"/>
              <a:t>, 2013)</a:t>
            </a:r>
          </a:p>
        </p:txBody>
      </p:sp>
    </p:spTree>
    <p:extLst>
      <p:ext uri="{BB962C8B-B14F-4D97-AF65-F5344CB8AC3E}">
        <p14:creationId xmlns:p14="http://schemas.microsoft.com/office/powerpoint/2010/main" val="1285871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for evidence of different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models of providing information and guidance</a:t>
            </a:r>
          </a:p>
          <a:p>
            <a:pPr lvl="1"/>
            <a:r>
              <a:rPr lang="en-US" dirty="0" smtClean="0"/>
              <a:t>Targeted versus school wide</a:t>
            </a:r>
          </a:p>
          <a:p>
            <a:pPr lvl="1"/>
            <a:r>
              <a:rPr lang="en-US" dirty="0" smtClean="0"/>
              <a:t>In school versus out of school</a:t>
            </a:r>
          </a:p>
          <a:p>
            <a:pPr lvl="1"/>
            <a:r>
              <a:rPr lang="en-US" dirty="0" smtClean="0"/>
              <a:t>Near-peer</a:t>
            </a:r>
          </a:p>
          <a:p>
            <a:r>
              <a:rPr lang="en-US" dirty="0" smtClean="0"/>
              <a:t>By investigating wide range of models, we can start to tease apart mechanisms</a:t>
            </a:r>
          </a:p>
          <a:p>
            <a:r>
              <a:rPr lang="en-US" dirty="0" smtClean="0"/>
              <a:t>Need well identified, causal estimates of efficacy</a:t>
            </a:r>
          </a:p>
          <a:p>
            <a:r>
              <a:rPr lang="en-US" dirty="0" smtClean="0"/>
              <a:t>Randomized controlled trial evidence should be privileged where possible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090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Advise TX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of the College Advising Corps model (active in 15 states 350-400 high schools)</a:t>
            </a:r>
          </a:p>
          <a:p>
            <a:r>
              <a:rPr lang="en-US" dirty="0"/>
              <a:t>Goal is to help low-income, first-generation college students attend and succeed in college</a:t>
            </a:r>
          </a:p>
          <a:p>
            <a:r>
              <a:rPr lang="en-US" dirty="0" smtClean="0"/>
              <a:t>Recent college graduates serve as full-time near-peer advisers to entire student body at a high school</a:t>
            </a:r>
          </a:p>
          <a:p>
            <a:r>
              <a:rPr lang="en-US" dirty="0"/>
              <a:t>Full school college advising </a:t>
            </a:r>
            <a:r>
              <a:rPr lang="en-US" dirty="0" smtClean="0"/>
              <a:t>intervention-concentrate on seniors but some time spent developing college plans for underclassmen</a:t>
            </a:r>
            <a:endParaRPr lang="en-US" dirty="0"/>
          </a:p>
          <a:p>
            <a:r>
              <a:rPr lang="en-US" dirty="0" smtClean="0"/>
              <a:t>Encourage attendance; provide information; assist with selection of colleges, college applications, and FAFSA completion</a:t>
            </a:r>
          </a:p>
          <a:p>
            <a:r>
              <a:rPr lang="en-US" dirty="0" smtClean="0"/>
              <a:t>Program pilot in 2010-2011 in 15 schools with rapid expansion to over 120 schools in 2011-2012 school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572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School level randomization</a:t>
            </a:r>
          </a:p>
          <a:p>
            <a:r>
              <a:rPr lang="en-US" dirty="0" smtClean="0"/>
              <a:t>Schools invited to apply</a:t>
            </a:r>
          </a:p>
          <a:p>
            <a:pPr lvl="1"/>
            <a:r>
              <a:rPr lang="en-US" dirty="0" smtClean="0"/>
              <a:t>&gt; 35% FRL</a:t>
            </a:r>
          </a:p>
          <a:p>
            <a:pPr lvl="1"/>
            <a:r>
              <a:rPr lang="en-US" dirty="0" smtClean="0"/>
              <a:t>&lt; 70% graduates attend college within one year (average is 45% in 2009)</a:t>
            </a:r>
          </a:p>
          <a:p>
            <a:pPr lvl="1"/>
            <a:r>
              <a:rPr lang="en-US" dirty="0" smtClean="0"/>
              <a:t>&lt; 55% students undertaking a “distinguished” college-prep curriculum</a:t>
            </a:r>
          </a:p>
          <a:p>
            <a:r>
              <a:rPr lang="en-US" dirty="0" smtClean="0"/>
              <a:t>Schools were ranked on these 3 criteria and a qualitative “fit” component</a:t>
            </a:r>
          </a:p>
          <a:p>
            <a:r>
              <a:rPr lang="en-US" dirty="0" smtClean="0"/>
              <a:t>84 schools automatically selected among 237 who applied</a:t>
            </a:r>
          </a:p>
          <a:p>
            <a:r>
              <a:rPr lang="en-US" dirty="0" smtClean="0"/>
              <a:t>Next 111 schools eligible for random assignment (experimental sample)</a:t>
            </a:r>
          </a:p>
          <a:p>
            <a:r>
              <a:rPr lang="en-US" dirty="0" smtClean="0"/>
              <a:t>36 randomly selected for treatment assignment, others assigned control status (no program)</a:t>
            </a:r>
          </a:p>
          <a:p>
            <a:r>
              <a:rPr lang="en-US" dirty="0" smtClean="0"/>
              <a:t>Blocked on region: individual lotteries were held within each region (23)</a:t>
            </a:r>
          </a:p>
        </p:txBody>
      </p:sp>
    </p:spTree>
    <p:extLst>
      <p:ext uri="{BB962C8B-B14F-4D97-AF65-F5344CB8AC3E}">
        <p14:creationId xmlns:p14="http://schemas.microsoft.com/office/powerpoint/2010/main" val="1492191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School level data from Texas Education Agency (TEA)</a:t>
            </a:r>
          </a:p>
          <a:p>
            <a:r>
              <a:rPr lang="en-US" dirty="0" smtClean="0"/>
              <a:t>Student level data from Texas Higher Education Coordinating Board (THECB)</a:t>
            </a:r>
          </a:p>
          <a:p>
            <a:r>
              <a:rPr lang="en-US" dirty="0" smtClean="0"/>
              <a:t>2 years of enrollment outcome data</a:t>
            </a:r>
          </a:p>
          <a:p>
            <a:pPr lvl="1"/>
            <a:r>
              <a:rPr lang="en-US" dirty="0" smtClean="0"/>
              <a:t>From 2011-2012 (2012) and 2012-2013 (2013) high school graduating classes</a:t>
            </a:r>
          </a:p>
          <a:p>
            <a:pPr lvl="1"/>
            <a:r>
              <a:rPr lang="en-US" dirty="0" smtClean="0"/>
              <a:t>All in-state public postsecondary institutions</a:t>
            </a:r>
          </a:p>
          <a:p>
            <a:pPr lvl="1"/>
            <a:r>
              <a:rPr lang="en-US" dirty="0" smtClean="0"/>
              <a:t>Our results are lower bounds of effect of program if the program had any effect on out of state or private enrollments</a:t>
            </a:r>
          </a:p>
          <a:p>
            <a:pPr lvl="1"/>
            <a:r>
              <a:rPr lang="en-US" dirty="0" smtClean="0"/>
              <a:t>Outcomes: 2-year and 4-year enrollment and enrollment in Fall after high school graduation</a:t>
            </a:r>
            <a:endParaRPr lang="en-US" dirty="0"/>
          </a:p>
          <a:p>
            <a:pPr marL="201168" lvl="1" indent="0">
              <a:buNone/>
            </a:pPr>
            <a:endParaRPr lang="en-US" dirty="0"/>
          </a:p>
          <a:p>
            <a:pPr marL="91440" lvl="1" indent="0">
              <a:buNone/>
            </a:pPr>
            <a:r>
              <a:rPr lang="en-US" sz="2000" dirty="0" smtClean="0"/>
              <a:t>Preliminary results from student surveys conducted in treatment/control schools</a:t>
            </a:r>
          </a:p>
        </p:txBody>
      </p:sp>
    </p:spTree>
    <p:extLst>
      <p:ext uri="{BB962C8B-B14F-4D97-AF65-F5344CB8AC3E}">
        <p14:creationId xmlns:p14="http://schemas.microsoft.com/office/powerpoint/2010/main" val="162312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Treatment-Control Balance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6341631"/>
              </p:ext>
            </p:extLst>
          </p:nvPr>
        </p:nvGraphicFramePr>
        <p:xfrm>
          <a:off x="1682496" y="1920235"/>
          <a:ext cx="8869679" cy="36332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8265"/>
                <a:gridCol w="662191"/>
                <a:gridCol w="595971"/>
                <a:gridCol w="662191"/>
                <a:gridCol w="662191"/>
                <a:gridCol w="662191"/>
                <a:gridCol w="728411"/>
                <a:gridCol w="927067"/>
                <a:gridCol w="927067"/>
                <a:gridCol w="927067"/>
                <a:gridCol w="927067"/>
              </a:tblGrid>
              <a:tr h="241469">
                <a:tc gridSpan="1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Panel A: School Level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41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Variable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All TX High Schools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All Experiment High Schools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All Treatment High Schools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Raw Difference T-C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T-C Difference with Lottery Controls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14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Stdev.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Stdev.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Stdev.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Difference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P-value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Difference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P-value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14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White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0.400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0.311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0.225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0.227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0.214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0.223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-0.017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0.718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-0.015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0.665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14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Black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0.123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0.177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0.171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0.171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0.217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0.208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0.068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0.049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0.085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0.006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14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Hispanic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0.440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0.313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0.568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0.273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0.526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0.276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-0.062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0.266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-0.083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0.033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14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Asian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0.017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0.045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0.021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0.029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0.029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0.037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0.011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0.060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0.013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0.017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14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Other race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0.021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0.041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0.015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0.016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0.014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0.011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-0.001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0.783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0.948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14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Low-income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0.542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0.258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0.635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0.179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0.636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.0169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0.001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0.980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0.006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0.843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14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Grad Rate*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0.804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0.217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0.800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0.100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0.802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0.096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0.003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0.899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0.014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0.470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14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 Students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728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891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1683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838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1848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956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243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0.154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194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0.210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14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 Seniors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159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370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71.8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0.058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62.2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0.066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14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1785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14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8528304" y="3005328"/>
            <a:ext cx="1938528" cy="6278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884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Descriptive Statistics &amp; 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Relative to all TX high schools, experimental schools</a:t>
            </a:r>
          </a:p>
          <a:p>
            <a:pPr lvl="1"/>
            <a:r>
              <a:rPr lang="en-US" dirty="0" smtClean="0"/>
              <a:t>Are much larger (1683 to 728)</a:t>
            </a:r>
          </a:p>
          <a:p>
            <a:pPr lvl="1"/>
            <a:r>
              <a:rPr lang="en-US" dirty="0" smtClean="0"/>
              <a:t>Have a higher percentage of low-income status (64% to 54%)</a:t>
            </a:r>
          </a:p>
          <a:p>
            <a:pPr lvl="1"/>
            <a:r>
              <a:rPr lang="en-US" dirty="0" smtClean="0"/>
              <a:t>Have a higher share of minority students (77.5% to 60%)</a:t>
            </a:r>
          </a:p>
          <a:p>
            <a:pPr lvl="1"/>
            <a:r>
              <a:rPr lang="en-US" dirty="0" smtClean="0"/>
              <a:t>Have same graduation rate (80%)</a:t>
            </a:r>
          </a:p>
          <a:p>
            <a:r>
              <a:rPr lang="en-US" dirty="0" smtClean="0"/>
              <a:t>Treatment schools relative to control schools</a:t>
            </a:r>
          </a:p>
          <a:p>
            <a:pPr lvl="1"/>
            <a:r>
              <a:rPr lang="en-US" dirty="0" smtClean="0"/>
              <a:t>Have more Black and less Hispanic students (8 percentage points difference)</a:t>
            </a:r>
          </a:p>
          <a:p>
            <a:pPr lvl="1"/>
            <a:r>
              <a:rPr lang="en-US" dirty="0" smtClean="0"/>
              <a:t>Have slightly more Asian students (1 percentage point difference)</a:t>
            </a:r>
          </a:p>
          <a:p>
            <a:pPr lvl="1"/>
            <a:r>
              <a:rPr lang="en-US" dirty="0" smtClean="0"/>
              <a:t>Same graduation rates and college enrollment rates</a:t>
            </a:r>
          </a:p>
          <a:p>
            <a:pPr lvl="1"/>
            <a:r>
              <a:rPr lang="en-US" dirty="0" smtClean="0"/>
              <a:t>We control for race in all models to account for this imbalance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66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418</TotalTime>
  <Words>1978</Words>
  <Application>Microsoft Office PowerPoint</Application>
  <PresentationFormat>Widescreen</PresentationFormat>
  <Paragraphs>487</Paragraphs>
  <Slides>17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Calibri</vt:lpstr>
      <vt:lpstr>Calibri Light</vt:lpstr>
      <vt:lpstr>Times New Roman</vt:lpstr>
      <vt:lpstr>Retrospect</vt:lpstr>
      <vt:lpstr>Beyond Triage: A Randomized Experiment in Sustained Pre-College Advising</vt:lpstr>
      <vt:lpstr>Motivation</vt:lpstr>
      <vt:lpstr>Literature</vt:lpstr>
      <vt:lpstr>Need for evidence of different models</vt:lpstr>
      <vt:lpstr>Advise TX</vt:lpstr>
      <vt:lpstr>Experimental Design</vt:lpstr>
      <vt:lpstr>Data</vt:lpstr>
      <vt:lpstr>Treatment-Control Balance</vt:lpstr>
      <vt:lpstr>Descriptive Statistics &amp; Balance</vt:lpstr>
      <vt:lpstr>Compliance</vt:lpstr>
      <vt:lpstr>Main Impacts</vt:lpstr>
      <vt:lpstr>Intent to treat estimates</vt:lpstr>
      <vt:lpstr>Impacts on Subgroups</vt:lpstr>
      <vt:lpstr>Subgroup Analysis</vt:lpstr>
      <vt:lpstr>Survey Sample</vt:lpstr>
      <vt:lpstr>Preliminary Survey Results</vt:lpstr>
      <vt:lpstr>Discussion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Beyond Triage: A Randomized Experiment in Sustained Pre-College Advising</dc:title>
  <dc:creator>Brent</dc:creator>
  <cp:lastModifiedBy>Eric Bettinger</cp:lastModifiedBy>
  <cp:revision>25</cp:revision>
  <dcterms:created xsi:type="dcterms:W3CDTF">2015-02-26T13:58:50Z</dcterms:created>
  <dcterms:modified xsi:type="dcterms:W3CDTF">2015-03-16T15:44:35Z</dcterms:modified>
</cp:coreProperties>
</file>