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handoutMasterIdLst>
    <p:handoutMasterId r:id="rId55"/>
  </p:handoutMasterIdLst>
  <p:sldIdLst>
    <p:sldId id="256" r:id="rId2"/>
    <p:sldId id="277" r:id="rId3"/>
    <p:sldId id="292" r:id="rId4"/>
    <p:sldId id="291" r:id="rId5"/>
    <p:sldId id="257" r:id="rId6"/>
    <p:sldId id="258" r:id="rId7"/>
    <p:sldId id="259" r:id="rId8"/>
    <p:sldId id="261" r:id="rId9"/>
    <p:sldId id="263" r:id="rId10"/>
    <p:sldId id="276" r:id="rId11"/>
    <p:sldId id="264" r:id="rId12"/>
    <p:sldId id="289" r:id="rId13"/>
    <p:sldId id="290" r:id="rId14"/>
    <p:sldId id="305" r:id="rId15"/>
    <p:sldId id="306" r:id="rId16"/>
    <p:sldId id="307" r:id="rId17"/>
    <p:sldId id="308" r:id="rId18"/>
    <p:sldId id="309" r:id="rId19"/>
    <p:sldId id="304" r:id="rId20"/>
    <p:sldId id="310" r:id="rId21"/>
    <p:sldId id="311" r:id="rId22"/>
    <p:sldId id="312" r:id="rId23"/>
    <p:sldId id="315" r:id="rId24"/>
    <p:sldId id="316" r:id="rId25"/>
    <p:sldId id="317" r:id="rId26"/>
    <p:sldId id="319" r:id="rId27"/>
    <p:sldId id="318" r:id="rId28"/>
    <p:sldId id="320" r:id="rId29"/>
    <p:sldId id="313" r:id="rId30"/>
    <p:sldId id="314" r:id="rId31"/>
    <p:sldId id="260" r:id="rId32"/>
    <p:sldId id="265" r:id="rId33"/>
    <p:sldId id="266" r:id="rId34"/>
    <p:sldId id="270" r:id="rId35"/>
    <p:sldId id="271" r:id="rId36"/>
    <p:sldId id="295" r:id="rId37"/>
    <p:sldId id="272" r:id="rId38"/>
    <p:sldId id="273" r:id="rId39"/>
    <p:sldId id="274" r:id="rId40"/>
    <p:sldId id="301" r:id="rId41"/>
    <p:sldId id="302" r:id="rId42"/>
    <p:sldId id="303" r:id="rId43"/>
    <p:sldId id="275" r:id="rId44"/>
    <p:sldId id="269" r:id="rId45"/>
    <p:sldId id="278" r:id="rId46"/>
    <p:sldId id="281" r:id="rId47"/>
    <p:sldId id="282" r:id="rId48"/>
    <p:sldId id="286" r:id="rId49"/>
    <p:sldId id="298" r:id="rId50"/>
    <p:sldId id="299" r:id="rId51"/>
    <p:sldId id="297" r:id="rId52"/>
    <p:sldId id="28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64660" autoAdjust="0"/>
  </p:normalViewPr>
  <p:slideViewPr>
    <p:cSldViewPr snapToGrid="0">
      <p:cViewPr varScale="1">
        <p:scale>
          <a:sx n="45" d="100"/>
          <a:sy n="45" d="100"/>
        </p:scale>
        <p:origin x="19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CE4D-76B0-47B2-9E9F-3B3FF02E4EB7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79A6A-8608-4C15-98A4-6A6C4DDB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3BCD4-BF0D-4441-A114-24E0C21AB7F1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DFBB8-4B59-4312-8E7C-6467786EE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2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 Start’s funding structure may enable this</a:t>
            </a:r>
          </a:p>
          <a:p>
            <a:pPr lvl="1"/>
            <a:r>
              <a:rPr lang="en-US" dirty="0" smtClean="0"/>
              <a:t>Federally determined funding; local provision</a:t>
            </a:r>
          </a:p>
          <a:p>
            <a:pPr lvl="1"/>
            <a:r>
              <a:rPr lang="en-US" dirty="0" smtClean="0"/>
              <a:t>Local supply = interaction of (local conditions) and (federal politics)</a:t>
            </a:r>
          </a:p>
          <a:p>
            <a:pPr lvl="1"/>
            <a:r>
              <a:rPr lang="en-US" dirty="0" smtClean="0"/>
              <a:t>Example 1: Ludwig &amp; Miller (2007)</a:t>
            </a:r>
          </a:p>
          <a:p>
            <a:pPr lvl="1"/>
            <a:r>
              <a:rPr lang="en-US" dirty="0" smtClean="0"/>
              <a:t>Example 2: 1990s ramp up in funding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At best, we can measure LR impact for the program and population from long ago</a:t>
            </a:r>
          </a:p>
          <a:p>
            <a:pPr lvl="1"/>
            <a:r>
              <a:rPr lang="en-US" dirty="0" smtClean="0"/>
              <a:t>But we want to know impact of today’s program!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6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Occam’s razor suggests if it’s not there, it’s not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for “all”:</a:t>
            </a:r>
            <a:r>
              <a:rPr lang="en-US" baseline="0" dirty="0" smtClean="0"/>
              <a:t>  GTC= 3357, UC Davis = 3255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Head start switching for roughly: 84% of all kids; 70% of white kids.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1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74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8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82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8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5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22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3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to Martha’s Friday</a:t>
            </a:r>
            <a:r>
              <a:rPr lang="en-US" baseline="0" dirty="0" smtClean="0"/>
              <a:t> morning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8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Amite County:  pop=14,000 in</a:t>
            </a:r>
            <a:r>
              <a:rPr lang="en-US" baseline="0" dirty="0" smtClean="0"/>
              <a:t> 1970, </a:t>
            </a:r>
            <a:r>
              <a:rPr lang="en-US" dirty="0" smtClean="0"/>
              <a:t>1973=0.92, 1974=280.1, 1975=0.90; 3 centers; MS was huge</a:t>
            </a:r>
            <a:r>
              <a:rPr lang="en-US" baseline="0" dirty="0" smtClean="0"/>
              <a:t> outlier.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NJ:  1973=10, 1974=0.70, 1975=11.7</a:t>
            </a:r>
          </a:p>
          <a:p>
            <a:r>
              <a:rPr lang="en-US" baseline="0" dirty="0" smtClean="0"/>
              <a:t>NY: 1973=17, 1974=0.44, 1975=28.5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4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5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1968 NYC Mayor Lindsay:</a:t>
            </a:r>
            <a:r>
              <a:rPr lang="en-US" baseline="0" dirty="0" smtClean="0"/>
              <a:t> “Head Start has been one of the few real successes of OEO.”  </a:t>
            </a:r>
          </a:p>
          <a:p>
            <a:r>
              <a:rPr lang="en-US" baseline="0" dirty="0" err="1" smtClean="0"/>
              <a:t>Zigler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Muenchow’s</a:t>
            </a:r>
            <a:r>
              <a:rPr lang="en-US" baseline="0" dirty="0" smtClean="0"/>
              <a:t> 1992 books opens:  “Why did head start succeed? A reporter asked me recently.  And Why did the rest of the </a:t>
            </a:r>
            <a:r>
              <a:rPr lang="en-US" baseline="0" dirty="0" err="1" smtClean="0"/>
              <a:t>WoP</a:t>
            </a:r>
            <a:r>
              <a:rPr lang="en-US" baseline="0" dirty="0" smtClean="0"/>
              <a:t> fail?”</a:t>
            </a:r>
          </a:p>
          <a:p>
            <a:r>
              <a:rPr lang="en-US" dirty="0" smtClean="0"/>
              <a:t>2003 Public opinion</a:t>
            </a:r>
            <a:r>
              <a:rPr lang="en-US" baseline="0" dirty="0" smtClean="0"/>
              <a:t> poll: 93% support for HS.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05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cross-state fit between</a:t>
            </a:r>
            <a:r>
              <a:rPr lang="en-US" baseline="0" dirty="0" smtClean="0"/>
              <a:t> the SY and CY panels is okay.  This a poor fitting one; other years are better.  Note log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90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cross-state fit between</a:t>
            </a:r>
            <a:r>
              <a:rPr lang="en-US" baseline="0" dirty="0" smtClean="0"/>
              <a:t> the SY and CY panels is okay.  This a poor fitting one; other years are better.  Note log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9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cross-state fit between</a:t>
            </a:r>
            <a:r>
              <a:rPr lang="en-US" baseline="0" dirty="0" smtClean="0"/>
              <a:t> the SY and CY panels is okay.  This a poor fitting one; other years are better.  Note log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90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7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benefit from pulling together state-year funding panel is it lets</a:t>
            </a:r>
            <a:r>
              <a:rPr lang="en-US" baseline="0" dirty="0" smtClean="0"/>
              <a:t> us ask questions about the patterns in this funding.  This offers scope to identify politically driven “arbitrary” changes to funding – which can enable learning about HS’s impacts.  A first step is to examine the big changes in the 1990s.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91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840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52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50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Begs the question: does this funding formula actuall</a:t>
            </a:r>
            <a:r>
              <a:rPr lang="en-US" baseline="0" dirty="0" smtClean="0"/>
              <a:t>y predict real funding allocations?  We used the formula, built up the pieces (# poor, # AFDC kids, 1981 levels, total national sum of funding) to get predicted values.  Then ….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X-axis</a:t>
            </a:r>
            <a:r>
              <a:rPr lang="en-US" baseline="0" dirty="0" smtClean="0"/>
              <a:t> just comes from 4 pieces:  1981 nominal levels; state share of poor; state share of AFDC; national level of funding.  Y-axis is actual amount state got.  Line is 45 degree line, not regression line!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73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exercise, one per year (1990, last slide, is in upper</a:t>
            </a:r>
            <a:r>
              <a:rPr lang="en-US" baseline="0" dirty="0" smtClean="0"/>
              <a:t> left corner).  We see that the line fits well.  Fit varies across years.  See the growth, from SW to NE, over time.  </a:t>
            </a:r>
            <a:r>
              <a:rPr lang="en-US" baseline="0" dirty="0" err="1" smtClean="0"/>
              <a:t>Legistlation</a:t>
            </a:r>
            <a:r>
              <a:rPr lang="en-US" baseline="0" dirty="0" smtClean="0"/>
              <a:t> changed in 1998, changing reference year from 1981 to 1998.  See that in 1999 good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Kids age 3-4: mix</a:t>
            </a:r>
            <a:r>
              <a:rPr lang="en-US" baseline="0" dirty="0" smtClean="0"/>
              <a:t> of play and discovery;</a:t>
            </a:r>
            <a:r>
              <a:rPr lang="en-US" dirty="0" smtClean="0"/>
              <a:t> gaining in independent</a:t>
            </a:r>
            <a:r>
              <a:rPr lang="en-US" baseline="0" dirty="0" smtClean="0"/>
              <a:t> “person-hood” in eyes of the world; but still beyond blame.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65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Weighted looks similar for main </a:t>
            </a:r>
            <a:r>
              <a:rPr lang="en-US" dirty="0" err="1" smtClean="0"/>
              <a:t>coeff</a:t>
            </a:r>
            <a:r>
              <a:rPr lang="en-US" dirty="0" smtClean="0"/>
              <a:t>.  One-at-a-time</a:t>
            </a:r>
            <a:r>
              <a:rPr lang="en-US" baseline="0" dirty="0" smtClean="0"/>
              <a:t> control </a:t>
            </a:r>
            <a:r>
              <a:rPr lang="en-US" baseline="0" dirty="0" err="1" smtClean="0"/>
              <a:t>vars</a:t>
            </a:r>
            <a:r>
              <a:rPr lang="en-US" baseline="0" dirty="0" smtClean="0"/>
              <a:t>, only lagged fraction poor correlated.  Main coefficient also robust to: change in share AFDC; change in share 0-5 poor. (ingredients in formula.)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80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64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lost in</a:t>
            </a:r>
            <a:r>
              <a:rPr lang="en-US" baseline="0" dirty="0" smtClean="0"/>
              <a:t> terms of political imagery – Ladybird Johnson and Michelle Obama meeting with Head Start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President Clinton, joint session</a:t>
            </a:r>
            <a:r>
              <a:rPr lang="en-US" baseline="0" dirty="0" smtClean="0"/>
              <a:t> of congress, Feb 17, 1993, urging HS expansion “For every dollar we invest today, we'll save $3 tomorrow.”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title of this talk is Long run</a:t>
            </a:r>
            <a:r>
              <a:rPr lang="en-US" baseline="0" dirty="0" smtClean="0"/>
              <a:t> puzzles in Head start research.  I mean that in two ways.  The first way is that some of the puzzles, or debates, have a very long run history.  From inception to today, t</a:t>
            </a:r>
            <a:r>
              <a:rPr lang="en-US" dirty="0" smtClean="0"/>
              <a:t>he</a:t>
            </a:r>
            <a:r>
              <a:rPr lang="en-US" baseline="0" dirty="0" smtClean="0"/>
              <a:t> academic and policy debates about head start have recapitulated themselves since the beginning.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Fade out:  1965, 10 point IQ gains reported; By 1966, NYC reports of “fade out” to zero; April 1969 Westinghouse report, fade-out; NHSIS today.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Quantity vs. quality – Shriver consulted with Harvard early child experts, they didn’t like cheap cost of HS, he turned to long-time scientific advisers…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Summer 1965, Shriver to </a:t>
            </a:r>
            <a:r>
              <a:rPr lang="en-US" baseline="0" dirty="0" err="1" smtClean="0"/>
              <a:t>Jule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Sugarman</a:t>
            </a:r>
            <a:r>
              <a:rPr lang="en-US" baseline="0" dirty="0" smtClean="0"/>
              <a:t>:  “Now, I want to prove this program is valuable.  In fact, I’d like to say how many IQ points are gained for every dollar invested.”  JS: “</a:t>
            </a:r>
            <a:r>
              <a:rPr lang="en-US" baseline="0" dirty="0" err="1" smtClean="0"/>
              <a:t>Sarge</a:t>
            </a:r>
            <a:r>
              <a:rPr lang="en-US" baseline="0" dirty="0" smtClean="0"/>
              <a:t>, that’s only part of what Head Start is all about”  SS: “I want it done.”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8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meaning of the title of this talk is:</a:t>
            </a:r>
            <a:r>
              <a:rPr lang="en-US" baseline="0" dirty="0" smtClean="0"/>
              <a:t> there are still puzzles about the long-run impact of HS.  Getting at this is h</a:t>
            </a:r>
            <a:r>
              <a:rPr lang="en-US" dirty="0" smtClean="0"/>
              <a:t>ard – for reasons we all know, but let me refresh.</a:t>
            </a:r>
          </a:p>
          <a:p>
            <a:endParaRPr lang="en-US" dirty="0" smtClean="0"/>
          </a:p>
          <a:p>
            <a:r>
              <a:rPr lang="en-US" dirty="0" smtClean="0"/>
              <a:t>HS participation requires:</a:t>
            </a:r>
          </a:p>
          <a:p>
            <a:r>
              <a:rPr lang="en-US" dirty="0" smtClean="0"/>
              <a:t>	Poverty</a:t>
            </a:r>
          </a:p>
          <a:p>
            <a:r>
              <a:rPr lang="en-US" dirty="0" smtClean="0"/>
              <a:t>	Parental initiative</a:t>
            </a:r>
          </a:p>
          <a:p>
            <a:r>
              <a:rPr lang="en-US" dirty="0" smtClean="0"/>
              <a:t>	Parental flexibility w.r.t scheduling</a:t>
            </a:r>
          </a:p>
          <a:p>
            <a:r>
              <a:rPr lang="en-US" dirty="0" smtClean="0"/>
              <a:t>	(Often) selection by HS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DFBB8-4B59-4312-8E7C-6467786EE7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5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8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00BA-AECA-4D7E-88C9-DADDDBA19F03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55A3-F731-4E89-9CD9-BB53C360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51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823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Run Puzzles</a:t>
            </a:r>
            <a:br>
              <a:rPr lang="en-US" dirty="0" smtClean="0"/>
            </a:br>
            <a:r>
              <a:rPr lang="en-US" dirty="0" smtClean="0"/>
              <a:t>in Head Start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Doug Miller</a:t>
            </a:r>
          </a:p>
          <a:p>
            <a:r>
              <a:rPr lang="en-US" dirty="0" smtClean="0"/>
              <a:t>War on Poverty conference</a:t>
            </a:r>
          </a:p>
          <a:p>
            <a:r>
              <a:rPr lang="en-US" dirty="0" smtClean="0"/>
              <a:t>Center for Poverty Research</a:t>
            </a:r>
          </a:p>
          <a:p>
            <a:r>
              <a:rPr lang="en-US" dirty="0" smtClean="0"/>
              <a:t>UC Davis, January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82792"/>
          </a:xfrm>
        </p:spPr>
        <p:txBody>
          <a:bodyPr>
            <a:normAutofit/>
          </a:bodyPr>
          <a:lstStyle/>
          <a:p>
            <a:r>
              <a:rPr lang="en-US" dirty="0"/>
              <a:t>Short-run impact is hard to measure</a:t>
            </a:r>
          </a:p>
          <a:p>
            <a:r>
              <a:rPr lang="en-US" dirty="0" smtClean="0"/>
              <a:t>Economists’ approach: quasi-experiments</a:t>
            </a:r>
          </a:p>
          <a:p>
            <a:r>
              <a:rPr lang="en-US" dirty="0" smtClean="0"/>
              <a:t>Many of the confounding variables are correlated with “demand for Head Start,” so …</a:t>
            </a:r>
          </a:p>
          <a:p>
            <a:r>
              <a:rPr lang="en-US" dirty="0" smtClean="0"/>
              <a:t>Identify a “supply shock”</a:t>
            </a:r>
          </a:p>
          <a:p>
            <a:pPr lvl="1"/>
            <a:r>
              <a:rPr lang="en-US" dirty="0" smtClean="0"/>
              <a:t>Ideally one that’s not correlated with other determinants of long-run outcomes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8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8012430" cy="34097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Short-run impact is hard to measure</a:t>
            </a:r>
          </a:p>
          <a:p>
            <a:r>
              <a:rPr lang="en-US" dirty="0" smtClean="0"/>
              <a:t>Long-run impact is even harder!</a:t>
            </a:r>
          </a:p>
          <a:p>
            <a:pPr lvl="1"/>
            <a:r>
              <a:rPr lang="en-US" dirty="0" smtClean="0"/>
              <a:t>Same problems as SR. AND …</a:t>
            </a:r>
          </a:p>
          <a:p>
            <a:pPr lvl="1"/>
            <a:r>
              <a:rPr lang="en-US" dirty="0" smtClean="0"/>
              <a:t>Difficult to find data that links “LR outcomes” to “Head Start Exposure”</a:t>
            </a:r>
          </a:p>
          <a:p>
            <a:pPr lvl="1"/>
            <a:r>
              <a:rPr lang="en-US" dirty="0" smtClean="0"/>
              <a:t>… and also enables quasi-experimental variation!</a:t>
            </a:r>
          </a:p>
          <a:p>
            <a:r>
              <a:rPr lang="en-US" dirty="0" smtClean="0"/>
              <a:t>Also, “external validity” issues</a:t>
            </a:r>
          </a:p>
          <a:p>
            <a:pPr lvl="1"/>
            <a:r>
              <a:rPr lang="en-US" dirty="0" smtClean="0"/>
              <a:t>Any valid estimate speaks only to</a:t>
            </a:r>
          </a:p>
          <a:p>
            <a:pPr lvl="2"/>
            <a:r>
              <a:rPr lang="en-US" dirty="0" smtClean="0"/>
              <a:t>The (population / program / alternatives) of the time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4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409724"/>
          </a:xfrm>
        </p:spPr>
        <p:txBody>
          <a:bodyPr>
            <a:normAutofit/>
          </a:bodyPr>
          <a:lstStyle/>
          <a:p>
            <a:r>
              <a:rPr lang="en-US" dirty="0" smtClean="0"/>
              <a:t>Ideal situation</a:t>
            </a:r>
          </a:p>
          <a:p>
            <a:pPr lvl="1"/>
            <a:r>
              <a:rPr lang="en-US" dirty="0" smtClean="0"/>
              <a:t>Identify LR impact from earlier cohorts</a:t>
            </a:r>
          </a:p>
          <a:p>
            <a:pPr lvl="2"/>
            <a:r>
              <a:rPr lang="en-US" dirty="0" smtClean="0"/>
              <a:t>AND impacts on SR outcomes for those cohorts</a:t>
            </a:r>
          </a:p>
          <a:p>
            <a:pPr lvl="2"/>
            <a:r>
              <a:rPr lang="en-US" dirty="0" smtClean="0"/>
              <a:t>Like “Intermediate Clinical Endpoints” and “Ultimate Clinical Endpoints” in medicine</a:t>
            </a:r>
          </a:p>
          <a:p>
            <a:pPr lvl="1"/>
            <a:r>
              <a:rPr lang="en-US" dirty="0" smtClean="0"/>
              <a:t>Find stable relationship between SR and LR outcomes</a:t>
            </a:r>
          </a:p>
          <a:p>
            <a:pPr lvl="1"/>
            <a:r>
              <a:rPr lang="en-US" dirty="0" smtClean="0"/>
              <a:t>Examine SR outcomes in today’s cohorts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46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4097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types of “best available” direct measures of LR impacts: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Within-family sibling comparisons</a:t>
            </a:r>
          </a:p>
          <a:p>
            <a:pPr lvl="1"/>
            <a:r>
              <a:rPr lang="en-US" dirty="0" smtClean="0"/>
              <a:t>Currie &amp; Thomas (1995, NLSY)</a:t>
            </a:r>
          </a:p>
          <a:p>
            <a:pPr lvl="2"/>
            <a:r>
              <a:rPr lang="en-US" dirty="0" smtClean="0"/>
              <a:t>Deming (2009)</a:t>
            </a:r>
          </a:p>
          <a:p>
            <a:pPr lvl="1"/>
            <a:r>
              <a:rPr lang="en-US" dirty="0" err="1" smtClean="0"/>
              <a:t>Garces</a:t>
            </a:r>
            <a:r>
              <a:rPr lang="en-US" dirty="0" smtClean="0"/>
              <a:t>, Thomas, &amp; Currie (2002, PSID)</a:t>
            </a:r>
          </a:p>
          <a:p>
            <a:endParaRPr lang="en-US" dirty="0"/>
          </a:p>
          <a:p>
            <a:r>
              <a:rPr lang="en-US" dirty="0" smtClean="0"/>
              <a:t>Early implementation grant-writing assistance</a:t>
            </a:r>
          </a:p>
          <a:p>
            <a:pPr lvl="1"/>
            <a:r>
              <a:rPr lang="en-US" dirty="0" smtClean="0"/>
              <a:t>Ludwig &amp; Miller (2007)</a:t>
            </a:r>
          </a:p>
        </p:txBody>
      </p:sp>
    </p:spTree>
    <p:extLst>
      <p:ext uri="{BB962C8B-B14F-4D97-AF65-F5344CB8AC3E}">
        <p14:creationId xmlns:p14="http://schemas.microsoft.com/office/powerpoint/2010/main" val="21776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7898"/>
            <a:ext cx="1714500" cy="3237072"/>
          </a:xfrm>
        </p:spPr>
        <p:txBody>
          <a:bodyPr>
            <a:normAutofit/>
          </a:bodyPr>
          <a:lstStyle/>
          <a:p>
            <a:r>
              <a:rPr lang="en-US" dirty="0" err="1" smtClean="0"/>
              <a:t>Garces</a:t>
            </a:r>
            <a:r>
              <a:rPr lang="en-US" dirty="0" smtClean="0"/>
              <a:t>, Thomas, &amp; Currie (2002)</a:t>
            </a:r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240149"/>
              </p:ext>
            </p:extLst>
          </p:nvPr>
        </p:nvGraphicFramePr>
        <p:xfrm>
          <a:off x="2045970" y="2169316"/>
          <a:ext cx="6995160" cy="305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237"/>
                <a:gridCol w="1184894"/>
                <a:gridCol w="1556066"/>
                <a:gridCol w="1498963"/>
              </a:tblGrid>
              <a:tr h="61722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AFRICAN-AMERICAN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481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 School </a:t>
                      </a:r>
                      <a:r>
                        <a:rPr lang="en-US" sz="1800" baseline="0" dirty="0" smtClean="0"/>
                        <a:t>Grad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0.037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-0.025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0.203**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810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(0.053)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(0.065)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(0.098)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81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Some college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0.092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0.023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0.281**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810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(0.056)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(0.066)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(0.108)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481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Booked/Charged w/ Crime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-0.053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-0.116**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4810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(0.039)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(0.045)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(0.077)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481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1,742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706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1,036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8"/>
            <a:ext cx="3726180" cy="35113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Ludwig </a:t>
            </a:r>
            <a:r>
              <a:rPr lang="en-US" dirty="0"/>
              <a:t>&amp; Miller (2007</a:t>
            </a:r>
            <a:r>
              <a:rPr lang="en-US" dirty="0" smtClean="0"/>
              <a:t>): discontinuity </a:t>
            </a:r>
            <a:r>
              <a:rPr lang="en-US" dirty="0"/>
              <a:t>in grant </a:t>
            </a:r>
            <a:r>
              <a:rPr lang="en-US" dirty="0" smtClean="0"/>
              <a:t>writing assistance </a:t>
            </a:r>
            <a:r>
              <a:rPr lang="en-US" dirty="0"/>
              <a:t>for Head </a:t>
            </a:r>
            <a:r>
              <a:rPr lang="en-US" dirty="0" smtClean="0"/>
              <a:t>Start.</a:t>
            </a:r>
          </a:p>
          <a:p>
            <a:pPr lvl="1"/>
            <a:r>
              <a:rPr lang="en-US" dirty="0" smtClean="0"/>
              <a:t>(+) schooling attainment ~ one </a:t>
            </a:r>
            <a:r>
              <a:rPr lang="en-US" dirty="0"/>
              <a:t>half year </a:t>
            </a:r>
            <a:endParaRPr lang="en-US" dirty="0" smtClean="0"/>
          </a:p>
          <a:p>
            <a:pPr lvl="1"/>
            <a:r>
              <a:rPr lang="en-US" dirty="0" smtClean="0"/>
              <a:t>(+) attending </a:t>
            </a:r>
            <a:r>
              <a:rPr lang="en-US" dirty="0"/>
              <a:t>some college </a:t>
            </a:r>
            <a:r>
              <a:rPr lang="en-US" dirty="0" smtClean="0"/>
              <a:t>~ 15</a:t>
            </a:r>
            <a:r>
              <a:rPr lang="en-US" dirty="0"/>
              <a:t>% of the control mean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(-) child mortality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17" y="2143838"/>
            <a:ext cx="3390424" cy="37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59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4097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Promising, in-progress:  Johnson (2013)</a:t>
            </a:r>
          </a:p>
          <a:p>
            <a:pPr lvl="1"/>
            <a:r>
              <a:rPr lang="en-US" dirty="0" smtClean="0"/>
              <a:t>PSID geo-coded to county-year funding data</a:t>
            </a:r>
          </a:p>
          <a:p>
            <a:pPr lvl="1"/>
            <a:r>
              <a:rPr lang="en-US" dirty="0" smtClean="0"/>
              <a:t>Panel FE design</a:t>
            </a:r>
          </a:p>
          <a:p>
            <a:pPr lvl="1"/>
            <a:r>
              <a:rPr lang="en-US" dirty="0" smtClean="0"/>
              <a:t>Beneficial impacts on Schooling, Wages, Incarceration, Health</a:t>
            </a:r>
          </a:p>
          <a:p>
            <a:endParaRPr lang="en-US" dirty="0" smtClean="0"/>
          </a:p>
          <a:p>
            <a:r>
              <a:rPr lang="en-US" dirty="0" smtClean="0"/>
              <a:t>The Optimistic take on LR impacts</a:t>
            </a:r>
          </a:p>
          <a:p>
            <a:pPr lvl="1"/>
            <a:r>
              <a:rPr lang="en-US" dirty="0" smtClean="0"/>
              <a:t>Johnson (2013</a:t>
            </a:r>
            <a:r>
              <a:rPr lang="en-US" dirty="0"/>
              <a:t>): “Estimated long-term benefits for previous cohorts </a:t>
            </a:r>
            <a:r>
              <a:rPr lang="en-US" dirty="0" smtClean="0"/>
              <a:t>… From </a:t>
            </a:r>
            <a:r>
              <a:rPr lang="en-US" dirty="0"/>
              <a:t>3 separate research designs, three independent datasets (sibling difference, regression discontinuity, diff-in-diff</a:t>
            </a:r>
            <a:r>
              <a:rPr lang="en-US" dirty="0" smtClean="0"/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34352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474720" cy="34097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there a consensus?  No!</a:t>
            </a:r>
          </a:p>
          <a:p>
            <a:r>
              <a:rPr lang="en-US" dirty="0" smtClean="0"/>
              <a:t>NYT, Page A1, April 14, 1969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 score fade out, Westinghouse report, 1969.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70" y="2222422"/>
            <a:ext cx="4945619" cy="145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81" y="3680516"/>
            <a:ext cx="18597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257550" cy="34097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there a consensus?  No!</a:t>
            </a:r>
          </a:p>
          <a:p>
            <a:r>
              <a:rPr lang="en-US" dirty="0" smtClean="0"/>
              <a:t>Joe Klein, Time Magazine, July 2011</a:t>
            </a:r>
          </a:p>
          <a:p>
            <a:endParaRPr lang="en-US" dirty="0"/>
          </a:p>
          <a:p>
            <a:r>
              <a:rPr lang="en-US" dirty="0"/>
              <a:t>Test score fade out, </a:t>
            </a:r>
            <a:r>
              <a:rPr lang="en-US" dirty="0" smtClean="0"/>
              <a:t>NHSIS, 2010.</a:t>
            </a:r>
          </a:p>
          <a:p>
            <a:r>
              <a:rPr lang="en-US" dirty="0" smtClean="0"/>
              <a:t>Randomized intervention = “gold standard”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66310" y="2217420"/>
            <a:ext cx="4069080" cy="341632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 TO AX PUBLIC PROGRAMS THAT DON’T YIELD RESULTS</a:t>
            </a:r>
          </a:p>
          <a:p>
            <a:endParaRPr lang="en-US" dirty="0"/>
          </a:p>
          <a:p>
            <a:r>
              <a:rPr lang="en-US" dirty="0"/>
              <a:t>“…finally there is indisputable evidence about the program’s effectiveness, provided by the Department of Health and Human Services:  Head Start simply does not work.”</a:t>
            </a:r>
          </a:p>
          <a:p>
            <a:endParaRPr lang="en-US" dirty="0"/>
          </a:p>
          <a:p>
            <a:r>
              <a:rPr lang="en-US" dirty="0"/>
              <a:t>“[Continued funding is ] criminal, every bit as outrageous as tax breaks for oil companies.” </a:t>
            </a:r>
          </a:p>
        </p:txBody>
      </p:sp>
    </p:spTree>
    <p:extLst>
      <p:ext uri="{BB962C8B-B14F-4D97-AF65-F5344CB8AC3E}">
        <p14:creationId xmlns:p14="http://schemas.microsoft.com/office/powerpoint/2010/main" val="990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529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Optimism: LR impacts</a:t>
            </a:r>
          </a:p>
          <a:p>
            <a:r>
              <a:rPr lang="en-US" dirty="0" smtClean="0"/>
              <a:t>Pessimism: test score fade out</a:t>
            </a:r>
          </a:p>
          <a:p>
            <a:r>
              <a:rPr lang="en-US" dirty="0" smtClean="0"/>
              <a:t>Optimism rejoinder 1: There was “fade out” for cohorts w/ LR impacts!</a:t>
            </a:r>
          </a:p>
          <a:p>
            <a:pPr lvl="1"/>
            <a:r>
              <a:rPr lang="en-US" dirty="0" smtClean="0"/>
              <a:t>Deming (2009)</a:t>
            </a:r>
          </a:p>
          <a:p>
            <a:pPr lvl="1"/>
            <a:r>
              <a:rPr lang="en-US" dirty="0" smtClean="0"/>
              <a:t>Ludwig &amp; Miller, </a:t>
            </a:r>
            <a:r>
              <a:rPr lang="en-US" dirty="0" err="1" smtClean="0"/>
              <a:t>Garces</a:t>
            </a:r>
            <a:r>
              <a:rPr lang="en-US" dirty="0" smtClean="0"/>
              <a:t> Thomas &amp; Currie, Westinghouse</a:t>
            </a:r>
          </a:p>
          <a:p>
            <a:pPr lvl="1"/>
            <a:r>
              <a:rPr lang="en-US" dirty="0" smtClean="0"/>
              <a:t>Also, Perry Preschool</a:t>
            </a:r>
          </a:p>
          <a:p>
            <a:pPr lvl="1"/>
            <a:r>
              <a:rPr lang="en-US" dirty="0" smtClean="0"/>
              <a:t>Also, Tennessee STAR</a:t>
            </a:r>
          </a:p>
          <a:p>
            <a:r>
              <a:rPr lang="en-US" dirty="0"/>
              <a:t>Optimism rejoinder </a:t>
            </a:r>
            <a:r>
              <a:rPr lang="en-US" dirty="0" smtClean="0"/>
              <a:t>2: cognitive scores </a:t>
            </a:r>
            <a:r>
              <a:rPr lang="en-US" dirty="0"/>
              <a:t>(1-2 </a:t>
            </a:r>
            <a:r>
              <a:rPr lang="en-US" dirty="0" smtClean="0"/>
              <a:t>years out) wrong “intermediate clinical endpoint”</a:t>
            </a:r>
          </a:p>
          <a:p>
            <a:pPr lvl="1"/>
            <a:r>
              <a:rPr lang="en-US" dirty="0" smtClean="0"/>
              <a:t>Some positive impacts w/in NHSIS</a:t>
            </a:r>
          </a:p>
          <a:p>
            <a:pPr lvl="2"/>
            <a:r>
              <a:rPr lang="en-US" dirty="0" smtClean="0"/>
              <a:t>Parent involvement (</a:t>
            </a:r>
            <a:r>
              <a:rPr lang="en-US" dirty="0" err="1" smtClean="0"/>
              <a:t>Gelber</a:t>
            </a:r>
            <a:r>
              <a:rPr lang="en-US" dirty="0" smtClean="0"/>
              <a:t> &amp; </a:t>
            </a:r>
            <a:r>
              <a:rPr lang="en-US" dirty="0" err="1" smtClean="0"/>
              <a:t>Isen</a:t>
            </a:r>
            <a:r>
              <a:rPr lang="en-US" dirty="0" smtClean="0"/>
              <a:t> 2013)</a:t>
            </a:r>
          </a:p>
          <a:p>
            <a:pPr lvl="2"/>
            <a:r>
              <a:rPr lang="en-US" dirty="0" smtClean="0"/>
              <a:t>Subgroup </a:t>
            </a:r>
            <a:r>
              <a:rPr lang="en-US" dirty="0"/>
              <a:t>(lower tail) </a:t>
            </a:r>
            <a:r>
              <a:rPr lang="en-US" dirty="0" smtClean="0"/>
              <a:t> impacts, non-cognitive skills (</a:t>
            </a:r>
            <a:r>
              <a:rPr lang="en-US" dirty="0" err="1" smtClean="0"/>
              <a:t>Bitler</a:t>
            </a:r>
            <a:r>
              <a:rPr lang="en-US" dirty="0" smtClean="0"/>
              <a:t> et al 2013)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8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39468"/>
          </a:xfrm>
        </p:spPr>
        <p:txBody>
          <a:bodyPr>
            <a:normAutofit fontScale="90000"/>
          </a:bodyPr>
          <a:lstStyle/>
          <a:p>
            <a:r>
              <a:rPr lang="en-US" dirty="0"/>
              <a:t>Long run Head Start </a:t>
            </a:r>
            <a:r>
              <a:rPr lang="en-US" dirty="0" smtClean="0"/>
              <a:t>Puzzles:</a:t>
            </a:r>
            <a:br>
              <a:rPr lang="en-US" dirty="0" smtClean="0"/>
            </a:br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" y="2535079"/>
            <a:ext cx="78867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Brief history of Head Start, and history of related research debates</a:t>
            </a:r>
          </a:p>
          <a:p>
            <a:endParaRPr lang="en-US" dirty="0"/>
          </a:p>
          <a:p>
            <a:r>
              <a:rPr lang="en-US" dirty="0" smtClean="0"/>
              <a:t>What we know, and why we know so little, about long run impacts</a:t>
            </a:r>
          </a:p>
          <a:p>
            <a:endParaRPr lang="en-US" dirty="0"/>
          </a:p>
          <a:p>
            <a:r>
              <a:rPr lang="en-US" dirty="0" smtClean="0"/>
              <a:t>Advertisement / preview of ongoing work here at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543051"/>
            <a:ext cx="6086476" cy="5172074"/>
          </a:xfrm>
        </p:spPr>
        <p:txBody>
          <a:bodyPr>
            <a:noAutofit/>
          </a:bodyPr>
          <a:lstStyle/>
          <a:p>
            <a:r>
              <a:rPr lang="en-US" sz="3200" dirty="0" smtClean="0"/>
              <a:t>(1) Optimism; (2) Pessimism; (3) Optimism rejoinders</a:t>
            </a:r>
          </a:p>
          <a:p>
            <a:r>
              <a:rPr lang="en-US" sz="3200" dirty="0" smtClean="0"/>
              <a:t>(4) Pessimism rejoinder 1:  </a:t>
            </a:r>
          </a:p>
          <a:p>
            <a:pPr lvl="1"/>
            <a:r>
              <a:rPr lang="en-US" dirty="0" smtClean="0"/>
              <a:t>NHSIS measured non-cognitive scores (zero effects)</a:t>
            </a:r>
          </a:p>
          <a:p>
            <a:pPr lvl="1"/>
            <a:r>
              <a:rPr lang="en-US" dirty="0" smtClean="0"/>
              <a:t>Is this a fishing expedition?  We know what we </a:t>
            </a:r>
            <a:r>
              <a:rPr lang="en-US" b="1" dirty="0" smtClean="0"/>
              <a:t>want</a:t>
            </a:r>
            <a:r>
              <a:rPr lang="en-US" dirty="0" smtClean="0"/>
              <a:t> to find!</a:t>
            </a:r>
          </a:p>
          <a:p>
            <a:pPr lvl="1"/>
            <a:endParaRPr lang="en-US" dirty="0"/>
          </a:p>
          <a:p>
            <a:r>
              <a:rPr lang="en-US" dirty="0" smtClean="0"/>
              <a:t>Pessimism rejoinder 2:  the LR evidence is not </a:t>
            </a:r>
            <a:r>
              <a:rPr lang="en-US" smtClean="0"/>
              <a:t>bullet proof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46" y="3874770"/>
            <a:ext cx="1548662" cy="1162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10"/>
          <a:stretch/>
        </p:blipFill>
        <p:spPr>
          <a:xfrm>
            <a:off x="6555268" y="3874770"/>
            <a:ext cx="1261988" cy="11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690689"/>
            <a:ext cx="8215313" cy="4824411"/>
          </a:xfrm>
        </p:spPr>
        <p:txBody>
          <a:bodyPr>
            <a:normAutofit/>
          </a:bodyPr>
          <a:lstStyle/>
          <a:p>
            <a:r>
              <a:rPr lang="en-US" dirty="0" smtClean="0"/>
              <a:t>Re-assessing the LR evidence: Ludwig-Miller (2007)</a:t>
            </a:r>
          </a:p>
          <a:p>
            <a:r>
              <a:rPr lang="en-US" dirty="0" smtClean="0"/>
              <a:t>Educational gains?</a:t>
            </a:r>
          </a:p>
          <a:p>
            <a:pPr lvl="1"/>
            <a:r>
              <a:rPr lang="en-US" dirty="0" smtClean="0"/>
              <a:t>Marginal statistical significance.  </a:t>
            </a:r>
          </a:p>
          <a:p>
            <a:pPr lvl="1"/>
            <a:r>
              <a:rPr lang="en-US" dirty="0" smtClean="0"/>
              <a:t>E.g.  NELS, </a:t>
            </a:r>
            <a:r>
              <a:rPr lang="en-US" dirty="0" err="1" smtClean="0"/>
              <a:t>Yrs</a:t>
            </a:r>
            <a:r>
              <a:rPr lang="en-US" dirty="0" smtClean="0"/>
              <a:t> Schooling,  +0.58, (T* = 1.55)</a:t>
            </a:r>
          </a:p>
          <a:p>
            <a:pPr lvl="1"/>
            <a:r>
              <a:rPr lang="en-US" dirty="0" smtClean="0"/>
              <a:t>E.g. Census, HS Grad, +0.03, (p value = 0.032)</a:t>
            </a:r>
          </a:p>
          <a:p>
            <a:pPr lvl="1"/>
            <a:r>
              <a:rPr lang="en-US" dirty="0"/>
              <a:t>Concerns about </a:t>
            </a:r>
            <a:r>
              <a:rPr lang="en-US" dirty="0" smtClean="0"/>
              <a:t>migration</a:t>
            </a:r>
          </a:p>
          <a:p>
            <a:endParaRPr lang="en-US" dirty="0"/>
          </a:p>
          <a:p>
            <a:r>
              <a:rPr lang="en-US" dirty="0" smtClean="0"/>
              <a:t>Health gains?</a:t>
            </a:r>
          </a:p>
          <a:p>
            <a:pPr lvl="1"/>
            <a:r>
              <a:rPr lang="en-US" dirty="0" smtClean="0"/>
              <a:t>“HS susceptible causes” = </a:t>
            </a:r>
            <a:r>
              <a:rPr lang="en-US" dirty="0" err="1" smtClean="0"/>
              <a:t>Anemias</a:t>
            </a:r>
            <a:r>
              <a:rPr lang="en-US" dirty="0" smtClean="0"/>
              <a:t>, Meningitis, Respiratory</a:t>
            </a:r>
          </a:p>
          <a:p>
            <a:pPr lvl="1"/>
            <a:r>
              <a:rPr lang="en-US" dirty="0" smtClean="0"/>
              <a:t>Small fraction of mortality then; much smaller now.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2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23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 smtClean="0"/>
              <a:t>What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8788"/>
            <a:ext cx="7886700" cy="4686300"/>
          </a:xfrm>
        </p:spPr>
        <p:txBody>
          <a:bodyPr>
            <a:normAutofit/>
          </a:bodyPr>
          <a:lstStyle/>
          <a:p>
            <a:r>
              <a:rPr lang="en-US" dirty="0" smtClean="0"/>
              <a:t>Re-assessing the LR evidence: </a:t>
            </a:r>
            <a:r>
              <a:rPr lang="en-US" dirty="0" err="1" smtClean="0"/>
              <a:t>Garces</a:t>
            </a:r>
            <a:r>
              <a:rPr lang="en-US" dirty="0" smtClean="0"/>
              <a:t> Thomas Currie (2002)</a:t>
            </a:r>
          </a:p>
          <a:p>
            <a:r>
              <a:rPr lang="en-US" dirty="0" smtClean="0"/>
              <a:t>Well-known concerns about “sibling comparison” strategies</a:t>
            </a:r>
          </a:p>
          <a:p>
            <a:pPr lvl="1"/>
            <a:r>
              <a:rPr lang="en-US" dirty="0" smtClean="0"/>
              <a:t>Why did one child get exposure, the other did not?</a:t>
            </a:r>
          </a:p>
          <a:p>
            <a:pPr lvl="1"/>
            <a:r>
              <a:rPr lang="en-US" dirty="0" smtClean="0"/>
              <a:t>Back to problems w/ non-experimental research designs</a:t>
            </a:r>
          </a:p>
          <a:p>
            <a:endParaRPr lang="en-US" dirty="0"/>
          </a:p>
          <a:p>
            <a:r>
              <a:rPr lang="en-US" dirty="0" smtClean="0"/>
              <a:t>Our replication &amp; extension of G-T-C indicates:</a:t>
            </a:r>
          </a:p>
          <a:p>
            <a:pPr lvl="1"/>
            <a:r>
              <a:rPr lang="en-US" dirty="0" smtClean="0"/>
              <a:t>Sibling comparison estimates in PSID only suggestive, not definitive.</a:t>
            </a:r>
          </a:p>
        </p:txBody>
      </p:sp>
    </p:spTree>
    <p:extLst>
      <p:ext uri="{BB962C8B-B14F-4D97-AF65-F5344CB8AC3E}">
        <p14:creationId xmlns:p14="http://schemas.microsoft.com/office/powerpoint/2010/main" val="15263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09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PSID sibling comparison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G-T-C (2002), we re-construct PSID sample</a:t>
            </a:r>
          </a:p>
          <a:p>
            <a:r>
              <a:rPr lang="en-US" dirty="0" smtClean="0"/>
              <a:t>Looks good for Means and (full sample) sample size, and “observational” regression.</a:t>
            </a:r>
          </a:p>
          <a:p>
            <a:r>
              <a:rPr lang="en-US" dirty="0" smtClean="0"/>
              <a:t>Then we re-estimate “sibling comparison” regression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" y="545306"/>
            <a:ext cx="7886700" cy="709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PSID sibling comparison analysis</a:t>
            </a:r>
            <a:br>
              <a:rPr lang="en-US" dirty="0" smtClean="0"/>
            </a:br>
            <a:r>
              <a:rPr lang="en-US" dirty="0" smtClean="0"/>
              <a:t>Sibling comparison sample, mother FE estimates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474749"/>
              </p:ext>
            </p:extLst>
          </p:nvPr>
        </p:nvGraphicFramePr>
        <p:xfrm>
          <a:off x="802956" y="2125924"/>
          <a:ext cx="7669531" cy="37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830"/>
                <a:gridCol w="662940"/>
                <a:gridCol w="950564"/>
                <a:gridCol w="761125"/>
                <a:gridCol w="298540"/>
                <a:gridCol w="858702"/>
                <a:gridCol w="1108710"/>
                <a:gridCol w="960120"/>
              </a:tblGrid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GTC (2002)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UC Davis Econ (2014)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355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AFRICAN-AMERICAN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WHITE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AFRICAN-AMERICAN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WHITE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School </a:t>
                      </a:r>
                      <a:r>
                        <a:rPr lang="en-US" sz="1400" baseline="0" dirty="0" smtClean="0"/>
                        <a:t>Grad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-0.025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0.203**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-0.025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0.140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26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(0.053)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(0.065)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(0.098)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(0.054)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(0.057)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(0.088)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college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0.092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0.281**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0.097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-0.008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0.230**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(0.056)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(0.066)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(0.108)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(0.059)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(0.054)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(0.098)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81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Booked/Charged w/ Crime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-0.053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-0.116**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0.122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-0.050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0.230*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0366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(0.039)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(0.045)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(0.077)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(0.036)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(0.042)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(0.13)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364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1,742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1,036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1,554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169877" y="1948376"/>
            <a:ext cx="3576711" cy="39776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822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840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PSID sibling comparison analysis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Sibling comparison sample, mother FE estimates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2125979"/>
            <a:ext cx="8686800" cy="4089083"/>
          </a:xfrm>
        </p:spPr>
        <p:txBody>
          <a:bodyPr>
            <a:noAutofit/>
          </a:bodyPr>
          <a:lstStyle/>
          <a:p>
            <a:r>
              <a:rPr lang="en-US" sz="3200" dirty="0" smtClean="0"/>
              <a:t>Investigating the discrepancies, we learned: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maller “N” than you might think!</a:t>
            </a:r>
          </a:p>
          <a:p>
            <a:endParaRPr lang="en-US" sz="3200" dirty="0"/>
          </a:p>
          <a:p>
            <a:r>
              <a:rPr lang="en-US" sz="3200" dirty="0" err="1" smtClean="0"/>
              <a:t>Eg</a:t>
            </a:r>
            <a:r>
              <a:rPr lang="en-US" sz="3200" dirty="0" smtClean="0"/>
              <a:t>., African-American sibling sample, N = 627</a:t>
            </a:r>
          </a:p>
          <a:p>
            <a:pPr lvl="1"/>
            <a:r>
              <a:rPr lang="en-US" dirty="0" smtClean="0"/>
              <a:t>94% of which are in families with no Head Start switching</a:t>
            </a:r>
          </a:p>
          <a:p>
            <a:pPr lvl="1"/>
            <a:r>
              <a:rPr lang="en-US" dirty="0" smtClean="0"/>
              <a:t>About 50 children in “Head Start switching” families ..</a:t>
            </a:r>
          </a:p>
          <a:p>
            <a:pPr lvl="1"/>
            <a:r>
              <a:rPr lang="en-US" dirty="0" smtClean="0"/>
              <a:t>… of whom, </a:t>
            </a:r>
            <a:r>
              <a:rPr lang="en-US" sz="2000" dirty="0" smtClean="0"/>
              <a:t>about 13 kids booked/charged with a crime.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48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57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PSID sibling comparison analysis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Sibling comparison sample, mother FE estimates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2328863"/>
            <a:ext cx="7886700" cy="3957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Next, we expand the sample</a:t>
            </a:r>
          </a:p>
          <a:p>
            <a:pPr lvl="1"/>
            <a:r>
              <a:rPr lang="en-US" sz="3200" dirty="0" smtClean="0"/>
              <a:t>Later cohorts</a:t>
            </a:r>
          </a:p>
          <a:p>
            <a:pPr lvl="1"/>
            <a:r>
              <a:rPr lang="en-US" sz="3200" dirty="0" smtClean="0"/>
              <a:t>Older siblings</a:t>
            </a:r>
          </a:p>
          <a:p>
            <a:pPr lvl="1"/>
            <a:r>
              <a:rPr lang="en-US" sz="3200" dirty="0" smtClean="0"/>
              <a:t>More than 3x sample size</a:t>
            </a:r>
          </a:p>
          <a:p>
            <a:endParaRPr lang="en-US" sz="3600" dirty="0"/>
          </a:p>
          <a:p>
            <a:r>
              <a:rPr lang="en-US" sz="3600" dirty="0" smtClean="0"/>
              <a:t>Also, we examine longer-run outcomes (through mid-40’s)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20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840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PSID sibling comparison analysis</a:t>
            </a:r>
            <a:br>
              <a:rPr lang="en-US" dirty="0" smtClean="0"/>
            </a:br>
            <a:r>
              <a:rPr lang="en-US" dirty="0" smtClean="0"/>
              <a:t>Sibling comparison sample, mother FE estimates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544760"/>
              </p:ext>
            </p:extLst>
          </p:nvPr>
        </p:nvGraphicFramePr>
        <p:xfrm>
          <a:off x="731520" y="1997866"/>
          <a:ext cx="7669531" cy="395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830"/>
                <a:gridCol w="662940"/>
                <a:gridCol w="950564"/>
                <a:gridCol w="761125"/>
                <a:gridCol w="298540"/>
                <a:gridCol w="858702"/>
                <a:gridCol w="1108710"/>
                <a:gridCol w="960120"/>
              </a:tblGrid>
              <a:tr h="685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UCD Original Sample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UCD Expanded Sample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355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AFRICAN-AMERICAN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WHITE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AFRICAN-AMERICAN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WHITE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School </a:t>
                      </a:r>
                      <a:r>
                        <a:rPr lang="en-US" sz="1400" baseline="0" dirty="0" smtClean="0"/>
                        <a:t>Grad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-0.025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0.140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-0.016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0.034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26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(0.054)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(0.057)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(0.088)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(0.025)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(0.028)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(0.043)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college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0.097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-0.008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0.230**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0.065**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-0.025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0.161***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(0.059)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(0.054)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(0.098)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(0.032)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(0.031)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(0.057)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81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Booked/Charged w/ Crime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0.052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-0.050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0.230*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-0.038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solidFill>
                            <a:schemeClr val="bg1"/>
                          </a:solidFill>
                        </a:rPr>
                        <a:t>0.068</a:t>
                      </a:r>
                      <a:endParaRPr lang="en-US" sz="1400" b="0" i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0366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(0.036)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(0.042)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(0.13)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(0.029)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(0.024)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solidFill>
                            <a:schemeClr val="bg1"/>
                          </a:solidFill>
                        </a:rPr>
                        <a:t>(0.055)</a:t>
                      </a:r>
                      <a:endParaRPr lang="en-US" sz="1400" b="0" i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364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1,554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5,341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2,347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2,988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69877" y="1922878"/>
            <a:ext cx="3576711" cy="407787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54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450"/>
            <a:ext cx="7886700" cy="1300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PSID sibling comparison analysis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Sibling comparison sample, mother FE estimates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2160270"/>
            <a:ext cx="7886700" cy="4083368"/>
          </a:xfrm>
        </p:spPr>
        <p:txBody>
          <a:bodyPr>
            <a:normAutofit/>
          </a:bodyPr>
          <a:lstStyle/>
          <a:p>
            <a:r>
              <a:rPr lang="en-US" dirty="0" smtClean="0"/>
              <a:t>Also, we examine longer-run outcomes (through mid-40’s)</a:t>
            </a:r>
          </a:p>
          <a:p>
            <a:r>
              <a:rPr lang="en-US" dirty="0" smtClean="0"/>
              <a:t>No impacts for:</a:t>
            </a:r>
          </a:p>
          <a:p>
            <a:pPr lvl="1"/>
            <a:r>
              <a:rPr lang="en-US" dirty="0" smtClean="0"/>
              <a:t>Cigarettes, drinks, SRHS, BMI, food stamps, TANF, </a:t>
            </a:r>
            <a:r>
              <a:rPr lang="en-US" dirty="0" err="1" smtClean="0"/>
              <a:t>ln</a:t>
            </a:r>
            <a:r>
              <a:rPr lang="en-US" dirty="0" smtClean="0"/>
              <a:t>(earnings), Employment, Unemployment</a:t>
            </a:r>
          </a:p>
        </p:txBody>
      </p:sp>
    </p:spTree>
    <p:extLst>
      <p:ext uri="{BB962C8B-B14F-4D97-AF65-F5344CB8AC3E}">
        <p14:creationId xmlns:p14="http://schemas.microsoft.com/office/powerpoint/2010/main" val="674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4097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(1) Optimism; (2) Pessimism; (3) Optimism </a:t>
            </a:r>
            <a:r>
              <a:rPr lang="en-US" dirty="0" smtClean="0"/>
              <a:t>rejoinders; (4) Pessimism rejoinders</a:t>
            </a:r>
          </a:p>
          <a:p>
            <a:endParaRPr lang="en-US" dirty="0"/>
          </a:p>
          <a:p>
            <a:r>
              <a:rPr lang="en-US" dirty="0" smtClean="0"/>
              <a:t>Reminder of the Ideal situation:</a:t>
            </a:r>
          </a:p>
          <a:p>
            <a:pPr lvl="1"/>
            <a:r>
              <a:rPr lang="en-US" dirty="0" smtClean="0"/>
              <a:t>LR impact from earlier cohorts</a:t>
            </a:r>
          </a:p>
          <a:p>
            <a:pPr lvl="2"/>
            <a:r>
              <a:rPr lang="en-US" dirty="0" smtClean="0"/>
              <a:t>AND SR outcomes for those cohorts</a:t>
            </a:r>
          </a:p>
          <a:p>
            <a:pPr lvl="1"/>
            <a:r>
              <a:rPr lang="en-US" dirty="0" smtClean="0"/>
              <a:t>Stable relationship between SR and LR</a:t>
            </a:r>
          </a:p>
          <a:p>
            <a:pPr lvl="1"/>
            <a:r>
              <a:rPr lang="en-US" dirty="0" smtClean="0"/>
              <a:t>SR outcomes today</a:t>
            </a:r>
          </a:p>
          <a:p>
            <a:endParaRPr lang="en-US" dirty="0" smtClean="0"/>
          </a:p>
          <a:p>
            <a:r>
              <a:rPr lang="en-US" dirty="0" smtClean="0"/>
              <a:t>We are a long way off!</a:t>
            </a:r>
          </a:p>
        </p:txBody>
      </p:sp>
    </p:spTree>
    <p:extLst>
      <p:ext uri="{BB962C8B-B14F-4D97-AF65-F5344CB8AC3E}">
        <p14:creationId xmlns:p14="http://schemas.microsoft.com/office/powerpoint/2010/main" val="11705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" y="114300"/>
            <a:ext cx="7886700" cy="956149"/>
          </a:xfrm>
        </p:spPr>
        <p:txBody>
          <a:bodyPr>
            <a:normAutofit fontScale="90000"/>
          </a:bodyPr>
          <a:lstStyle/>
          <a:p>
            <a:r>
              <a:rPr lang="en-US" dirty="0"/>
              <a:t>Long run Head Start </a:t>
            </a:r>
            <a:r>
              <a:rPr lang="en-US" dirty="0" smtClean="0"/>
              <a:t>Puzzles:</a:t>
            </a:r>
            <a:br>
              <a:rPr lang="en-US" dirty="0" smtClean="0"/>
            </a:b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" y="1214438"/>
            <a:ext cx="7886700" cy="5157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all know and love Head Start</a:t>
            </a:r>
          </a:p>
          <a:p>
            <a:r>
              <a:rPr lang="en-US" dirty="0" smtClean="0"/>
              <a:t>Not part of LBJ’s war on poverty speech!</a:t>
            </a:r>
          </a:p>
          <a:p>
            <a:r>
              <a:rPr lang="en-US" dirty="0"/>
              <a:t>Housed in Office of Economic Opportunity </a:t>
            </a:r>
            <a:endParaRPr lang="en-US" dirty="0" smtClean="0"/>
          </a:p>
          <a:p>
            <a:r>
              <a:rPr lang="en-US" dirty="0" smtClean="0"/>
              <a:t>Serendipitous alignment of:</a:t>
            </a:r>
          </a:p>
          <a:p>
            <a:pPr lvl="1"/>
            <a:r>
              <a:rPr lang="en-US" dirty="0"/>
              <a:t>Excess CAP funds in first year </a:t>
            </a:r>
            <a:r>
              <a:rPr lang="en-US" dirty="0" smtClean="0"/>
              <a:t>– bad local politics – led to targeting children</a:t>
            </a:r>
            <a:endParaRPr lang="en-US" dirty="0"/>
          </a:p>
          <a:p>
            <a:pPr lvl="1"/>
            <a:r>
              <a:rPr lang="en-US" dirty="0" smtClean="0"/>
              <a:t>Personal history (Eunice Kennedy Shriver, Rosemary Kennedy, president’s panel on mental retardation)</a:t>
            </a:r>
          </a:p>
          <a:p>
            <a:pPr lvl="1"/>
            <a:r>
              <a:rPr lang="en-US" dirty="0" smtClean="0"/>
              <a:t>Legislative (Republican) &amp; Administrative (HEW, Office of Ed) competition </a:t>
            </a:r>
            <a:endParaRPr lang="en-US" dirty="0"/>
          </a:p>
          <a:p>
            <a:r>
              <a:rPr lang="en-US" dirty="0" smtClean="0"/>
              <a:t>“Project Rush-Rush”	(</a:t>
            </a:r>
            <a:r>
              <a:rPr lang="en-US" dirty="0" err="1" smtClean="0"/>
              <a:t>eg</a:t>
            </a:r>
            <a:r>
              <a:rPr lang="en-US" dirty="0" smtClean="0"/>
              <a:t>, $180/kid)</a:t>
            </a:r>
          </a:p>
          <a:p>
            <a:r>
              <a:rPr lang="en-US" dirty="0" smtClean="0"/>
              <a:t>Local (not state!) agencies applied directly to OEO</a:t>
            </a:r>
          </a:p>
        </p:txBody>
      </p:sp>
    </p:spTree>
    <p:extLst>
      <p:ext uri="{BB962C8B-B14F-4D97-AF65-F5344CB8AC3E}">
        <p14:creationId xmlns:p14="http://schemas.microsoft.com/office/powerpoint/2010/main" val="29687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39468"/>
          </a:xfrm>
        </p:spPr>
        <p:txBody>
          <a:bodyPr>
            <a:normAutofit fontScale="90000"/>
          </a:bodyPr>
          <a:lstStyle/>
          <a:p>
            <a:r>
              <a:rPr lang="en-US" dirty="0"/>
              <a:t>Long run Head Start </a:t>
            </a:r>
            <a:r>
              <a:rPr lang="en-US" dirty="0" smtClean="0"/>
              <a:t>Puzzles:</a:t>
            </a:r>
            <a:br>
              <a:rPr lang="en-US" dirty="0" smtClean="0"/>
            </a:br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" y="2535079"/>
            <a:ext cx="78867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Brief history of Head Start, and history of related research debates</a:t>
            </a:r>
          </a:p>
          <a:p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What we know, and why we know so little, about long run impacts</a:t>
            </a:r>
          </a:p>
          <a:p>
            <a:endParaRPr lang="en-US" dirty="0"/>
          </a:p>
          <a:p>
            <a:r>
              <a:rPr lang="en-US" dirty="0" smtClean="0"/>
              <a:t>Advertisement / preview of ongoing work here at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EULA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acknowledge that the following results are based on extremely preliminary data analysis.</a:t>
            </a:r>
          </a:p>
          <a:p>
            <a:r>
              <a:rPr lang="en-US" dirty="0" smtClean="0"/>
              <a:t>I expect that with further data and analysis work by the researchers, they will change.</a:t>
            </a:r>
          </a:p>
          <a:p>
            <a:r>
              <a:rPr lang="en-US" dirty="0" smtClean="0"/>
              <a:t>I will not take these too seriously – they are intended as “proof of concept”</a:t>
            </a:r>
          </a:p>
          <a:p>
            <a:r>
              <a:rPr lang="en-US" dirty="0" smtClean="0"/>
              <a:t>I may need to accept cookies to view these results.</a:t>
            </a:r>
          </a:p>
          <a:p>
            <a:pPr lvl="1"/>
            <a:r>
              <a:rPr lang="en-US" dirty="0" smtClean="0"/>
              <a:t>(The type you eat)</a:t>
            </a:r>
            <a:endParaRPr lang="en-US" dirty="0"/>
          </a:p>
        </p:txBody>
      </p:sp>
      <p:pic>
        <p:nvPicPr>
          <p:cNvPr id="1026" name="Picture 2" descr="http://desktopreality.com/wp-content/uploads/2012/03/iagre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55" y="5511637"/>
            <a:ext cx="2579689" cy="10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2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New work in progress:</a:t>
            </a:r>
            <a:br>
              <a:rPr lang="en-US" dirty="0" smtClean="0"/>
            </a:br>
            <a:r>
              <a:rPr lang="en-US" dirty="0" smtClean="0"/>
              <a:t>Three projects in search of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775"/>
            <a:ext cx="7886700" cy="4800600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000" dirty="0"/>
              <a:t>“Untitled project: Head Start long run impact, PSID analysis”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“Untitled project: Head Start funding data, county-year and state-year panels”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“Untitled project: Head Start long run impact, rapid growth in funding during the 1990s”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Joint work with:  Ariel Marek, </a:t>
            </a:r>
            <a:r>
              <a:rPr lang="en-US" sz="3600" dirty="0" err="1"/>
              <a:t>Esra</a:t>
            </a:r>
            <a:r>
              <a:rPr lang="en-US" sz="3600" dirty="0"/>
              <a:t> </a:t>
            </a:r>
            <a:r>
              <a:rPr lang="en-US" sz="3600" dirty="0" err="1"/>
              <a:t>Kose</a:t>
            </a:r>
            <a:r>
              <a:rPr lang="en-US" sz="3600" dirty="0"/>
              <a:t>, Michel Grosz, </a:t>
            </a:r>
            <a:r>
              <a:rPr lang="en-US" sz="3600" dirty="0" err="1"/>
              <a:t>Na’ama</a:t>
            </a:r>
            <a:r>
              <a:rPr lang="en-US" sz="3600" dirty="0"/>
              <a:t> </a:t>
            </a:r>
            <a:r>
              <a:rPr lang="en-US" sz="3600" dirty="0" err="1"/>
              <a:t>Shenhav</a:t>
            </a:r>
            <a:r>
              <a:rPr lang="en-US" sz="3600" dirty="0"/>
              <a:t>, Natalie Ho</a:t>
            </a:r>
          </a:p>
        </p:txBody>
      </p:sp>
    </p:spTree>
    <p:extLst>
      <p:ext uri="{BB962C8B-B14F-4D97-AF65-F5344CB8AC3E}">
        <p14:creationId xmlns:p14="http://schemas.microsoft.com/office/powerpoint/2010/main" val="4141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2: “Untitled project: Head Start funding data, state-year and county-year panels”</a:t>
            </a:r>
          </a:p>
        </p:txBody>
      </p:sp>
    </p:spTree>
    <p:extLst>
      <p:ext uri="{BB962C8B-B14F-4D97-AF65-F5344CB8AC3E}">
        <p14:creationId xmlns:p14="http://schemas.microsoft.com/office/powerpoint/2010/main" val="30662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77899"/>
          </a:xfrm>
        </p:spPr>
        <p:txBody>
          <a:bodyPr/>
          <a:lstStyle/>
          <a:p>
            <a:r>
              <a:rPr lang="en-US" dirty="0"/>
              <a:t>State-Year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724"/>
            <a:ext cx="7886700" cy="51720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sources of secondary data</a:t>
            </a:r>
          </a:p>
          <a:p>
            <a:pPr lvl="1"/>
            <a:r>
              <a:rPr lang="en-US" dirty="0" smtClean="0"/>
              <a:t>OEO reports</a:t>
            </a:r>
          </a:p>
          <a:p>
            <a:pPr lvl="1"/>
            <a:r>
              <a:rPr lang="en-US" dirty="0" smtClean="0"/>
              <a:t>Head Start Statistical Fact Sheets</a:t>
            </a:r>
          </a:p>
          <a:p>
            <a:pPr lvl="1"/>
            <a:r>
              <a:rPr lang="en-US" dirty="0" smtClean="0"/>
              <a:t>NCES digest</a:t>
            </a:r>
          </a:p>
          <a:p>
            <a:pPr lvl="1"/>
            <a:r>
              <a:rPr lang="en-US" dirty="0"/>
              <a:t>Congressional Research Service Report</a:t>
            </a:r>
          </a:p>
          <a:p>
            <a:pPr lvl="1"/>
            <a:r>
              <a:rPr lang="en-US" dirty="0" smtClean="0"/>
              <a:t>GPO Budget reports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Funding and (sometimes) enrollment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in two ways</a:t>
            </a:r>
          </a:p>
          <a:p>
            <a:pPr lvl="1"/>
            <a:r>
              <a:rPr lang="en-US" dirty="0" smtClean="0"/>
              <a:t>Can validate later county-year panel</a:t>
            </a:r>
          </a:p>
          <a:p>
            <a:pPr lvl="1"/>
            <a:r>
              <a:rPr lang="en-US" dirty="0" smtClean="0"/>
              <a:t>Direct source of information on Head Start exposure</a:t>
            </a:r>
          </a:p>
          <a:p>
            <a:endParaRPr lang="en-US" dirty="0" smtClean="0"/>
          </a:p>
          <a:p>
            <a:r>
              <a:rPr lang="en-US" dirty="0" smtClean="0"/>
              <a:t>Also: population (3-4) and child poverty estimates</a:t>
            </a:r>
          </a:p>
        </p:txBody>
      </p:sp>
    </p:spTree>
    <p:extLst>
      <p:ext uri="{BB962C8B-B14F-4D97-AF65-F5344CB8AC3E}">
        <p14:creationId xmlns:p14="http://schemas.microsoft.com/office/powerpoint/2010/main" val="18327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State-Year Panel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1865877"/>
            <a:ext cx="5649904" cy="3948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049" y="2434300"/>
            <a:ext cx="2421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have many years, but not all!</a:t>
            </a:r>
          </a:p>
        </p:txBody>
      </p:sp>
    </p:spTree>
    <p:extLst>
      <p:ext uri="{BB962C8B-B14F-4D97-AF65-F5344CB8AC3E}">
        <p14:creationId xmlns:p14="http://schemas.microsoft.com/office/powerpoint/2010/main" val="27807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State-Year Panel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61" y="1827371"/>
            <a:ext cx="5500688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County-Year </a:t>
            </a:r>
            <a:r>
              <a:rPr lang="en-US" dirty="0"/>
              <a:t>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Action Program funding data (1965-1968)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Federal Outlay System Files (1968-1980)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provide information on funding at the Program-County-year level.</a:t>
            </a:r>
          </a:p>
        </p:txBody>
      </p:sp>
    </p:spTree>
    <p:extLst>
      <p:ext uri="{BB962C8B-B14F-4D97-AF65-F5344CB8AC3E}">
        <p14:creationId xmlns:p14="http://schemas.microsoft.com/office/powerpoint/2010/main" val="14600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County-Year </a:t>
            </a:r>
            <a:r>
              <a:rPr lang="en-US" dirty="0"/>
              <a:t>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data are very messy!</a:t>
            </a:r>
          </a:p>
          <a:p>
            <a:r>
              <a:rPr lang="en-US" dirty="0" smtClean="0"/>
              <a:t>And without decent documentation</a:t>
            </a:r>
          </a:p>
          <a:p>
            <a:endParaRPr lang="en-US" dirty="0"/>
          </a:p>
          <a:p>
            <a:r>
              <a:rPr lang="en-US" dirty="0" smtClean="0"/>
              <a:t>Three examples:</a:t>
            </a:r>
          </a:p>
          <a:p>
            <a:pPr lvl="1"/>
            <a:r>
              <a:rPr lang="en-US" dirty="0" smtClean="0"/>
              <a:t>“letters” instead of numbers in funding data.</a:t>
            </a:r>
          </a:p>
          <a:p>
            <a:pPr lvl="1"/>
            <a:r>
              <a:rPr lang="en-US" dirty="0" smtClean="0"/>
              <a:t>Amite County, MS, 1974</a:t>
            </a:r>
          </a:p>
          <a:p>
            <a:pPr lvl="1"/>
            <a:r>
              <a:rPr lang="en-US" dirty="0" smtClean="0"/>
              <a:t>New York and New Jersey, 1974</a:t>
            </a:r>
          </a:p>
          <a:p>
            <a:pPr lvl="1"/>
            <a:endParaRPr lang="en-US" dirty="0" smtClean="0"/>
          </a:p>
          <a:p>
            <a:r>
              <a:rPr lang="en-US" dirty="0"/>
              <a:t>Lots of cleaning work done so far</a:t>
            </a:r>
          </a:p>
          <a:p>
            <a:pPr lvl="1"/>
            <a:r>
              <a:rPr lang="en-US" dirty="0"/>
              <a:t>Lots more left to do</a:t>
            </a:r>
          </a:p>
          <a:p>
            <a:endParaRPr lang="en-US" dirty="0"/>
          </a:p>
          <a:p>
            <a:r>
              <a:rPr lang="en-US" dirty="0"/>
              <a:t>So far, data quality is a “decent start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County-Year </a:t>
            </a:r>
            <a:r>
              <a:rPr lang="en-US" dirty="0"/>
              <a:t>Panel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273" y="1930792"/>
            <a:ext cx="5329409" cy="3817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335" y="1930791"/>
            <a:ext cx="252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series comparing county data against state-year panel and national time series.</a:t>
            </a:r>
          </a:p>
        </p:txBody>
      </p:sp>
    </p:spTree>
    <p:extLst>
      <p:ext uri="{BB962C8B-B14F-4D97-AF65-F5344CB8AC3E}">
        <p14:creationId xmlns:p14="http://schemas.microsoft.com/office/powerpoint/2010/main" val="1004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20" y="173831"/>
            <a:ext cx="7886700" cy="997743"/>
          </a:xfrm>
        </p:spPr>
        <p:txBody>
          <a:bodyPr>
            <a:normAutofit fontScale="90000"/>
          </a:bodyPr>
          <a:lstStyle/>
          <a:p>
            <a:r>
              <a:rPr lang="en-US" dirty="0"/>
              <a:t>Long run Head Start </a:t>
            </a:r>
            <a:r>
              <a:rPr lang="en-US" dirty="0" smtClean="0"/>
              <a:t>Puzzles:</a:t>
            </a:r>
            <a:br>
              <a:rPr lang="en-US" dirty="0" smtClean="0"/>
            </a:b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57309"/>
            <a:ext cx="2771775" cy="4584230"/>
          </a:xfrm>
        </p:spPr>
        <p:txBody>
          <a:bodyPr>
            <a:normAutofit/>
          </a:bodyPr>
          <a:lstStyle/>
          <a:p>
            <a:r>
              <a:rPr lang="en-US" sz="2400" dirty="0"/>
              <a:t>1965-1972: wild West (wild South?)</a:t>
            </a:r>
          </a:p>
          <a:p>
            <a:r>
              <a:rPr lang="en-US" sz="2400" dirty="0"/>
              <a:t>1973-1988: relative stability</a:t>
            </a:r>
          </a:p>
          <a:p>
            <a:r>
              <a:rPr lang="en-US" sz="2400" dirty="0"/>
              <a:t>1989-2001: massive expansion</a:t>
            </a:r>
          </a:p>
          <a:p>
            <a:r>
              <a:rPr lang="en-US" sz="2400" dirty="0"/>
              <a:t>2002-2010: relative stability</a:t>
            </a:r>
          </a:p>
          <a:p>
            <a:endParaRPr lang="en-US" sz="2400" dirty="0"/>
          </a:p>
          <a:p>
            <a:r>
              <a:rPr lang="en-US" sz="2400" dirty="0"/>
              <a:t>1965-today</a:t>
            </a:r>
          </a:p>
          <a:p>
            <a:pPr lvl="1"/>
            <a:r>
              <a:rPr lang="en-US" sz="1800" dirty="0"/>
              <a:t>Perceived success!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309353"/>
            <a:ext cx="6178707" cy="45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County-Year </a:t>
            </a:r>
            <a:r>
              <a:rPr lang="en-US" dirty="0"/>
              <a:t>Panel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70" y="1930718"/>
            <a:ext cx="55149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335" y="1930791"/>
            <a:ext cx="252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 comparing county data against state-year panel.  Log scale.</a:t>
            </a:r>
          </a:p>
        </p:txBody>
      </p:sp>
    </p:spTree>
    <p:extLst>
      <p:ext uri="{BB962C8B-B14F-4D97-AF65-F5344CB8AC3E}">
        <p14:creationId xmlns:p14="http://schemas.microsoft.com/office/powerpoint/2010/main" val="24113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County-Year </a:t>
            </a:r>
            <a:r>
              <a:rPr lang="en-US" dirty="0"/>
              <a:t>Panel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1952625"/>
            <a:ext cx="5510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335" y="1930791"/>
            <a:ext cx="252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sections comparing county data against state-year panel.  Log scale.</a:t>
            </a:r>
          </a:p>
        </p:txBody>
      </p:sp>
    </p:spTree>
    <p:extLst>
      <p:ext uri="{BB962C8B-B14F-4D97-AF65-F5344CB8AC3E}">
        <p14:creationId xmlns:p14="http://schemas.microsoft.com/office/powerpoint/2010/main" val="34018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5375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County-Year Panel</a:t>
            </a:r>
            <a:br>
              <a:rPr lang="en-US" dirty="0" smtClean="0"/>
            </a:br>
            <a:r>
              <a:rPr lang="en-US" dirty="0" smtClean="0"/>
              <a:t>What does the data look like?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2874585"/>
            <a:ext cx="3600449" cy="25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71" y="2874585"/>
            <a:ext cx="3617997" cy="25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25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State-Year and County-Year Panels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Lessons </a:t>
            </a:r>
            <a:r>
              <a:rPr lang="en-US" dirty="0" smtClean="0"/>
              <a:t>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7375"/>
            <a:ext cx="7886700" cy="4029075"/>
          </a:xfrm>
        </p:spPr>
        <p:txBody>
          <a:bodyPr>
            <a:normAutofit/>
          </a:bodyPr>
          <a:lstStyle/>
          <a:p>
            <a:r>
              <a:rPr lang="en-US" dirty="0" smtClean="0"/>
              <a:t>These data have potential, but require deep attention to cleaning.</a:t>
            </a:r>
          </a:p>
          <a:p>
            <a:endParaRPr lang="en-US" dirty="0"/>
          </a:p>
          <a:p>
            <a:r>
              <a:rPr lang="en-US" dirty="0" smtClean="0"/>
              <a:t>Difficult to even know what to check against</a:t>
            </a:r>
          </a:p>
          <a:p>
            <a:endParaRPr lang="en-US" dirty="0"/>
          </a:p>
          <a:p>
            <a:r>
              <a:rPr lang="en-US" dirty="0" smtClean="0"/>
              <a:t>I would welcome leads and 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3: “Untitled project: Head Start long run impact, rapid growth in funding during the 1990s”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92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34" y="200396"/>
            <a:ext cx="7886700" cy="5700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in </a:t>
            </a:r>
            <a:r>
              <a:rPr lang="en-US" dirty="0"/>
              <a:t>HS funding </a:t>
            </a:r>
            <a:r>
              <a:rPr lang="en-US" dirty="0" smtClean="0"/>
              <a:t>1990-2001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16529"/>
            <a:ext cx="6150548" cy="4573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008" y="2487138"/>
            <a:ext cx="18080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C000"/>
                </a:solidFill>
              </a:rPr>
              <a:t>Big ramp up in 1990s!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326084" y="2398073"/>
            <a:ext cx="1656608" cy="6145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59334" y="3226377"/>
            <a:ext cx="2823358" cy="6768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4441"/>
            <a:ext cx="2986088" cy="3830534"/>
          </a:xfrm>
        </p:spPr>
        <p:txBody>
          <a:bodyPr>
            <a:noAutofit/>
          </a:bodyPr>
          <a:lstStyle/>
          <a:p>
            <a:r>
              <a:rPr lang="en-US" sz="2400" dirty="0" smtClean="0"/>
              <a:t>Big</a:t>
            </a:r>
            <a:r>
              <a:rPr lang="en-US" sz="2400" dirty="0"/>
              <a:t>!</a:t>
            </a:r>
          </a:p>
          <a:p>
            <a:r>
              <a:rPr lang="en-US" sz="2400" dirty="0"/>
              <a:t>Equalizing across states</a:t>
            </a:r>
          </a:p>
          <a:p>
            <a:r>
              <a:rPr lang="en-US" sz="2400" dirty="0" smtClean="0"/>
              <a:t>Not </a:t>
            </a:r>
            <a:r>
              <a:rPr lang="en-US" sz="2400" dirty="0"/>
              <a:t>uniform across </a:t>
            </a:r>
            <a:r>
              <a:rPr lang="en-US" sz="2400" dirty="0" smtClean="0"/>
              <a:t>states</a:t>
            </a:r>
          </a:p>
          <a:p>
            <a:r>
              <a:rPr lang="en-US" sz="2400" dirty="0" smtClean="0"/>
              <a:t>Left great amounts of variation</a:t>
            </a:r>
          </a:p>
          <a:p>
            <a:r>
              <a:rPr lang="en-US" sz="2400" dirty="0" smtClean="0"/>
              <a:t>HS $ per poor 3-4 year old: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7213" y="0"/>
            <a:ext cx="7886700" cy="5700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Growth in HS funding 1990-2001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94" y="1684441"/>
            <a:ext cx="5891906" cy="40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5787"/>
            <a:ext cx="7695248" cy="96735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is behind variation in HS growth?  One potential answer: legislative language.  </a:t>
            </a:r>
          </a:p>
          <a:p>
            <a:r>
              <a:rPr lang="en-US" sz="2000" dirty="0" smtClean="0"/>
              <a:t>We are collecting this for Head Start’s history</a:t>
            </a:r>
            <a:r>
              <a:rPr lang="en-US" sz="2000" dirty="0"/>
              <a:t>. </a:t>
            </a:r>
            <a:r>
              <a:rPr lang="en-US" sz="2000" dirty="0" smtClean="0"/>
              <a:t> Example, USC 42, 1994</a:t>
            </a:r>
            <a:r>
              <a:rPr lang="en-US" sz="2000" dirty="0"/>
              <a:t>:</a:t>
            </a:r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2924" y="275420"/>
            <a:ext cx="7886700" cy="5700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Growth in HS funding 1990-2001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31" y="3753316"/>
            <a:ext cx="1935956" cy="197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97730" y="2820352"/>
            <a:ext cx="3368993" cy="3051811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en-US" sz="2400" dirty="0"/>
              <a:t>Set asides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Each state gets its 1981 $$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Of the excess …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2100" dirty="0"/>
              <a:t>1/3 based on 0-18 AFDC caseload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2100" dirty="0"/>
              <a:t>2/3 based on 0-5 kids poverty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3" y="2352438"/>
            <a:ext cx="75152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" y="2673549"/>
            <a:ext cx="3643313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8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857250"/>
            <a:ext cx="7886700" cy="10201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Growth in HS funding 1990-2001</a:t>
            </a:r>
          </a:p>
          <a:p>
            <a:r>
              <a:rPr lang="en-US" sz="3300" dirty="0"/>
              <a:t>Legislated formula and actual HS $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8" y="1877378"/>
            <a:ext cx="5594762" cy="39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6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857250"/>
            <a:ext cx="7886700" cy="10201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Growth in HS funding 1990-2001</a:t>
            </a:r>
          </a:p>
          <a:p>
            <a:r>
              <a:rPr lang="en-US" sz="3300" dirty="0"/>
              <a:t>Legislated formula and actual HS $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877377"/>
            <a:ext cx="55054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045"/>
            <a:ext cx="7886700" cy="1325563"/>
          </a:xfrm>
        </p:spPr>
        <p:txBody>
          <a:bodyPr/>
          <a:lstStyle/>
          <a:p>
            <a:r>
              <a:rPr lang="en-US" dirty="0" smtClean="0"/>
              <a:t>Head Start’s attraction: Fairness and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Fairness: What a great target demographic!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81" y="2687658"/>
            <a:ext cx="3871356" cy="2903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10"/>
          <a:stretch/>
        </p:blipFill>
        <p:spPr>
          <a:xfrm>
            <a:off x="1304116" y="2687658"/>
            <a:ext cx="3154680" cy="29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2925" y="0"/>
            <a:ext cx="7886700" cy="5987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Growth in HS funding 1990-2001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738882"/>
            <a:ext cx="6613751" cy="594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0051"/>
            <a:ext cx="7886700" cy="40613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promise of this research design: we only need to know state and cohort in order to get “treatment intensity”</a:t>
            </a:r>
          </a:p>
          <a:p>
            <a:pPr lvl="1"/>
            <a:r>
              <a:rPr lang="en-US" dirty="0" smtClean="0"/>
              <a:t>Many available datasets</a:t>
            </a:r>
          </a:p>
          <a:p>
            <a:pPr lvl="1"/>
            <a:r>
              <a:rPr lang="en-US" dirty="0" smtClean="0"/>
              <a:t>Many outcomes – including “intermediate clinical endpoints”</a:t>
            </a:r>
          </a:p>
          <a:p>
            <a:pPr lvl="1"/>
            <a:r>
              <a:rPr lang="en-US" dirty="0" smtClean="0"/>
              <a:t>Migration less of a concern</a:t>
            </a:r>
          </a:p>
          <a:p>
            <a:endParaRPr lang="en-US" dirty="0"/>
          </a:p>
          <a:p>
            <a:r>
              <a:rPr lang="en-US" dirty="0" smtClean="0"/>
              <a:t>This design extends naturally to periods outside of “the ramp up”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75705"/>
            <a:ext cx="7886700" cy="57001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Growth in HS funding 1990-2001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18" y="4879181"/>
            <a:ext cx="2750344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Long run Head Start Puzzles:</a:t>
            </a:r>
            <a:br>
              <a:rPr lang="en-US" sz="3000" dirty="0"/>
            </a:br>
            <a:r>
              <a:rPr lang="en-US" sz="30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all know and love Head Start</a:t>
            </a:r>
          </a:p>
          <a:p>
            <a:r>
              <a:rPr lang="en-US" dirty="0" smtClean="0"/>
              <a:t>But we don’t know as much as we should</a:t>
            </a:r>
          </a:p>
          <a:p>
            <a:r>
              <a:rPr lang="en-US" dirty="0" smtClean="0"/>
              <a:t>Stay tuned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72" y="2973498"/>
            <a:ext cx="3802873" cy="2853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10"/>
          <a:stretch/>
        </p:blipFill>
        <p:spPr>
          <a:xfrm>
            <a:off x="3118036" y="2973498"/>
            <a:ext cx="3098922" cy="28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147"/>
            <a:ext cx="7886700" cy="1325563"/>
          </a:xfrm>
        </p:spPr>
        <p:txBody>
          <a:bodyPr/>
          <a:lstStyle/>
          <a:p>
            <a:r>
              <a:rPr lang="en-US" dirty="0" smtClean="0"/>
              <a:t>Head Start’s attraction: Fairness and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Fairness: What a great target demographic!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2" y="2647455"/>
            <a:ext cx="4138032" cy="2747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7455"/>
            <a:ext cx="4186901" cy="27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550"/>
            <a:ext cx="7886700" cy="1325563"/>
          </a:xfrm>
        </p:spPr>
        <p:txBody>
          <a:bodyPr/>
          <a:lstStyle/>
          <a:p>
            <a:r>
              <a:rPr lang="en-US" dirty="0" smtClean="0"/>
              <a:t>Head Start’s attraction: Fairness and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Efficiency: long-run impacts from investment in early childhood.</a:t>
            </a:r>
          </a:p>
          <a:p>
            <a:r>
              <a:rPr lang="en-US" dirty="0" smtClean="0"/>
              <a:t>“Neuroplasticity”; “Dynamic complementarities in learning”</a:t>
            </a:r>
          </a:p>
          <a:p>
            <a:r>
              <a:rPr lang="en-US" dirty="0"/>
              <a:t>Ludwig &amp; Phillips 2008: </a:t>
            </a:r>
            <a:r>
              <a:rPr lang="en-US" dirty="0" smtClean="0"/>
              <a:t>“The </a:t>
            </a:r>
            <a:r>
              <a:rPr lang="en-US" dirty="0"/>
              <a:t>best available evidence </a:t>
            </a:r>
            <a:r>
              <a:rPr lang="en-US" dirty="0" smtClean="0"/>
              <a:t>suggests that </a:t>
            </a:r>
            <a:r>
              <a:rPr lang="en-US" dirty="0"/>
              <a:t>Head Start probably passes a benefit–cost test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1: </a:t>
            </a:r>
            <a:br>
              <a:rPr lang="en-US" dirty="0" smtClean="0"/>
            </a:br>
            <a:r>
              <a:rPr lang="en-US" dirty="0" smtClean="0"/>
              <a:t>Recurring debates 1965-2014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Does it work?  And the question of “fade out” …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More vs. Less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And if more, “quantity” vs. “quality”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Academic vs “Whole Child”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run Head Start Puzzles, part 2: 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is the long-run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key question.  But it’s hard!</a:t>
            </a:r>
          </a:p>
          <a:p>
            <a:r>
              <a:rPr lang="en-US" dirty="0" smtClean="0"/>
              <a:t>Short-run impact is hard to measure</a:t>
            </a:r>
          </a:p>
          <a:p>
            <a:pPr lvl="1"/>
            <a:r>
              <a:rPr lang="en-US" dirty="0" smtClean="0"/>
              <a:t>Perennial </a:t>
            </a:r>
            <a:r>
              <a:rPr lang="en-US" dirty="0"/>
              <a:t>challenge of identifying causal effects from </a:t>
            </a:r>
            <a:r>
              <a:rPr lang="en-US" dirty="0" err="1"/>
              <a:t>nonexperimental</a:t>
            </a:r>
            <a:r>
              <a:rPr lang="en-US" dirty="0"/>
              <a:t> </a:t>
            </a:r>
            <a:r>
              <a:rPr lang="en-US" dirty="0" smtClean="0"/>
              <a:t>settings:</a:t>
            </a:r>
            <a:endParaRPr lang="en-US" dirty="0"/>
          </a:p>
          <a:p>
            <a:pPr lvl="2"/>
            <a:r>
              <a:rPr lang="en-US" dirty="0" smtClean="0"/>
              <a:t>Those who don’t sign up for HS are bad comparisons to those who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3915</TotalTime>
  <Words>3242</Words>
  <Application>Microsoft Office PowerPoint</Application>
  <PresentationFormat>On-screen Show (4:3)</PresentationFormat>
  <Paragraphs>521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Long Run Puzzles in Head Start Research</vt:lpstr>
      <vt:lpstr>Long run Head Start Puzzles: This talk</vt:lpstr>
      <vt:lpstr>Long run Head Start Puzzles: History</vt:lpstr>
      <vt:lpstr>Long run Head Start Puzzles: History</vt:lpstr>
      <vt:lpstr>Head Start’s attraction: Fairness and Efficiency</vt:lpstr>
      <vt:lpstr>Head Start’s attraction: Fairness and Efficiency</vt:lpstr>
      <vt:lpstr>Head Start’s attraction: Fairness and Efficiency</vt:lpstr>
      <vt:lpstr>Long run Head Start Puzzles, part 1:  Recurring debates 1965-2014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Long run Head Start Puzzles, part 2:  What is the long-run impact?</vt:lpstr>
      <vt:lpstr>PSID sibling comparison analysis </vt:lpstr>
      <vt:lpstr>PSID sibling comparison analysis Sibling comparison sample, mother FE estimates</vt:lpstr>
      <vt:lpstr>PSID sibling comparison analysis Sibling comparison sample, mother FE estimates</vt:lpstr>
      <vt:lpstr>PSID sibling comparison analysis Sibling comparison sample, mother FE estimates</vt:lpstr>
      <vt:lpstr>PSID sibling comparison analysis Sibling comparison sample, mother FE estimates</vt:lpstr>
      <vt:lpstr>PSID sibling comparison analysis Sibling comparison sample, mother FE estimates</vt:lpstr>
      <vt:lpstr>Long run Head Start Puzzles, part 2:  What is the long-run impact?</vt:lpstr>
      <vt:lpstr>Long run Head Start Puzzles: This talk</vt:lpstr>
      <vt:lpstr>Preliminary Results EULA</vt:lpstr>
      <vt:lpstr>New work in progress: Three projects in search of titles</vt:lpstr>
      <vt:lpstr>2: “Untitled project: Head Start funding data, state-year and county-year panels”</vt:lpstr>
      <vt:lpstr>State-Year Panel</vt:lpstr>
      <vt:lpstr>State-Year Panel</vt:lpstr>
      <vt:lpstr>State-Year Panel</vt:lpstr>
      <vt:lpstr>County-Year Panel</vt:lpstr>
      <vt:lpstr>County-Year Panel</vt:lpstr>
      <vt:lpstr>County-Year Panel</vt:lpstr>
      <vt:lpstr>County-Year Panel</vt:lpstr>
      <vt:lpstr>County-Year Panel</vt:lpstr>
      <vt:lpstr>County-Year Panel What does the data look like?</vt:lpstr>
      <vt:lpstr>State-Year and County-Year Panels Lessons learned</vt:lpstr>
      <vt:lpstr>3: “Untitled project: Head Start long run impact, rapid growth in funding during the 1990s”</vt:lpstr>
      <vt:lpstr>Growth in HS funding 1990-2001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run Head Start Puzzles: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Run Puzzles in Head Start Research</dc:title>
  <dc:creator>Doug</dc:creator>
  <cp:lastModifiedBy>Doug</cp:lastModifiedBy>
  <cp:revision>141</cp:revision>
  <dcterms:created xsi:type="dcterms:W3CDTF">2014-01-04T23:51:13Z</dcterms:created>
  <dcterms:modified xsi:type="dcterms:W3CDTF">2014-01-18T08:21:59Z</dcterms:modified>
</cp:coreProperties>
</file>