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383" r:id="rId3"/>
    <p:sldId id="258" r:id="rId4"/>
    <p:sldId id="388" r:id="rId5"/>
    <p:sldId id="389" r:id="rId6"/>
    <p:sldId id="364" r:id="rId7"/>
    <p:sldId id="369" r:id="rId8"/>
    <p:sldId id="384" r:id="rId9"/>
    <p:sldId id="368" r:id="rId10"/>
    <p:sldId id="376" r:id="rId11"/>
    <p:sldId id="373" r:id="rId12"/>
    <p:sldId id="390" r:id="rId13"/>
    <p:sldId id="386" r:id="rId14"/>
    <p:sldId id="385" r:id="rId15"/>
    <p:sldId id="345" r:id="rId16"/>
    <p:sldId id="353" r:id="rId17"/>
    <p:sldId id="387" r:id="rId18"/>
    <p:sldId id="391" r:id="rId19"/>
    <p:sldId id="377" r:id="rId20"/>
    <p:sldId id="378" r:id="rId21"/>
    <p:sldId id="379" r:id="rId22"/>
    <p:sldId id="381" r:id="rId23"/>
    <p:sldId id="38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84" autoAdjust="0"/>
  </p:normalViewPr>
  <p:slideViewPr>
    <p:cSldViewPr>
      <p:cViewPr>
        <p:scale>
          <a:sx n="60" d="100"/>
          <a:sy n="60" d="100"/>
        </p:scale>
        <p:origin x="-8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mayer\appam\F-4-3%20Cumulative%20Credits%20Earned%202012.03.1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985655135321322E-2"/>
          <c:y val="2.4014965608973763E-2"/>
          <c:w val="0.90901434486467858"/>
          <c:h val="0.82741978390912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Figure!$O$13:$O$14</c:f>
              <c:strCache>
                <c:ptCount val="1"/>
                <c:pt idx="0">
                  <c:v>Program group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Figure!$M$18:$N$23</c:f>
              <c:strCache>
                <c:ptCount val="6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</c:strCache>
            </c:strRef>
          </c:cat>
          <c:val>
            <c:numRef>
              <c:f>Figure!$O$18:$O$23</c:f>
              <c:numCache>
                <c:formatCode>0.0</c:formatCode>
                <c:ptCount val="6"/>
                <c:pt idx="0">
                  <c:v>20.2879</c:v>
                </c:pt>
                <c:pt idx="1">
                  <c:v>33.892000000000003</c:v>
                </c:pt>
                <c:pt idx="2">
                  <c:v>41.987499999999997</c:v>
                </c:pt>
                <c:pt idx="3">
                  <c:v>48.131700000000002</c:v>
                </c:pt>
                <c:pt idx="4">
                  <c:v>52.776000000000003</c:v>
                </c:pt>
                <c:pt idx="5">
                  <c:v>56.253399999999999</c:v>
                </c:pt>
              </c:numCache>
            </c:numRef>
          </c:val>
        </c:ser>
        <c:ser>
          <c:idx val="1"/>
          <c:order val="1"/>
          <c:tx>
            <c:strRef>
              <c:f>Figure!$Q$13:$Q$14</c:f>
              <c:strCache>
                <c:ptCount val="1"/>
                <c:pt idx="0">
                  <c:v>Control group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Figure!$M$18:$N$23</c:f>
              <c:strCache>
                <c:ptCount val="6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</c:strCache>
            </c:strRef>
          </c:cat>
          <c:val>
            <c:numRef>
              <c:f>Figure!$Q$18:$Q$23</c:f>
              <c:numCache>
                <c:formatCode>0.0</c:formatCode>
                <c:ptCount val="6"/>
                <c:pt idx="0">
                  <c:v>18.225000000000001</c:v>
                </c:pt>
                <c:pt idx="1">
                  <c:v>31.057600000000001</c:v>
                </c:pt>
                <c:pt idx="2">
                  <c:v>39.357700000000001</c:v>
                </c:pt>
                <c:pt idx="3">
                  <c:v>44.770299999999999</c:v>
                </c:pt>
                <c:pt idx="4">
                  <c:v>49.027799999999999</c:v>
                </c:pt>
                <c:pt idx="5">
                  <c:v>52.271999999999998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941056"/>
        <c:axId val="102942592"/>
      </c:barChart>
      <c:scatterChart>
        <c:scatterStyle val="lineMarker"/>
        <c:varyColors val="0"/>
        <c:ser>
          <c:idx val="2"/>
          <c:order val="2"/>
          <c:tx>
            <c:v>impactheights</c:v>
          </c:tx>
          <c:spPr>
            <a:ln w="28575">
              <a:noFill/>
            </a:ln>
          </c:spPr>
          <c:marker>
            <c:spPr>
              <a:noFill/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xVal>
            <c:strRef>
              <c:f>Figure!$W$18:$W$23</c:f>
              <c:strCache>
                <c:ptCount val="6"/>
                <c:pt idx="0">
                  <c:v>2.1***</c:v>
                </c:pt>
                <c:pt idx="1">
                  <c:v>2.8**</c:v>
                </c:pt>
                <c:pt idx="2">
                  <c:v>2.6*</c:v>
                </c:pt>
                <c:pt idx="3">
                  <c:v>3.4*</c:v>
                </c:pt>
                <c:pt idx="4">
                  <c:v>3.7*</c:v>
                </c:pt>
                <c:pt idx="5">
                  <c:v>4.0*</c:v>
                </c:pt>
              </c:strCache>
            </c:strRef>
          </c:xVal>
          <c:yVal>
            <c:numRef>
              <c:f>Figure!$V$18:$V$23</c:f>
              <c:numCache>
                <c:formatCode>0.0</c:formatCode>
                <c:ptCount val="6"/>
                <c:pt idx="0">
                  <c:v>19.2879</c:v>
                </c:pt>
                <c:pt idx="1">
                  <c:v>32.892000000000003</c:v>
                </c:pt>
                <c:pt idx="2">
                  <c:v>40.987499999999997</c:v>
                </c:pt>
                <c:pt idx="3">
                  <c:v>47.131700000000002</c:v>
                </c:pt>
                <c:pt idx="4">
                  <c:v>51.776000000000003</c:v>
                </c:pt>
                <c:pt idx="5">
                  <c:v>55.253399999999999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941056"/>
        <c:axId val="102942592"/>
      </c:scatterChart>
      <c:catAx>
        <c:axId val="10294105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2942592"/>
        <c:crossesAt val="0"/>
        <c:auto val="1"/>
        <c:lblAlgn val="ctr"/>
        <c:lblOffset val="100"/>
        <c:noMultiLvlLbl val="0"/>
      </c:catAx>
      <c:valAx>
        <c:axId val="102942592"/>
        <c:scaling>
          <c:orientation val="minMax"/>
          <c:max val="60"/>
        </c:scaling>
        <c:delete val="0"/>
        <c:axPos val="l"/>
        <c:title>
          <c:tx>
            <c:rich>
              <a:bodyPr rot="-5400000" vert="horz"/>
              <a:lstStyle/>
              <a:p>
                <a:pPr algn="ctr">
                  <a:defRPr sz="1400"/>
                </a:pPr>
                <a:r>
                  <a:rPr lang="en-US" sz="1400"/>
                  <a:t> </a:t>
                </a:r>
                <a:r>
                  <a:rPr lang="en-US" sz="1400" b="0"/>
                  <a:t>Cumulative credits</a:t>
                </a:r>
                <a:r>
                  <a:rPr lang="en-US" sz="1400" b="0" baseline="0"/>
                  <a:t> </a:t>
                </a:r>
                <a:r>
                  <a:rPr lang="en-US" sz="1400" b="0"/>
                  <a:t>earned </a:t>
                </a:r>
              </a:p>
            </c:rich>
          </c:tx>
          <c:layout>
            <c:manualLayout>
              <c:xMode val="edge"/>
              <c:yMode val="edge"/>
              <c:x val="1.4671190797526401E-3"/>
              <c:y val="0.2459785616228865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02941056"/>
        <c:crosses val="autoZero"/>
        <c:crossBetween val="between"/>
      </c:valAx>
      <c:spPr>
        <a:noFill/>
        <a:ln>
          <a:noFill/>
        </a:ln>
      </c:spPr>
    </c:plotArea>
    <c:legend>
      <c:legendPos val="b"/>
      <c:legendEntry>
        <c:idx val="2"/>
        <c:delete val="1"/>
      </c:legendEntry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 Group</c:v>
                </c:pt>
              </c:strCache>
            </c:strRef>
          </c:tx>
          <c:spPr>
            <a:solidFill>
              <a:srgbClr val="0070C0"/>
            </a:solidFill>
            <a:ln w="6350"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Semester 1</c:v>
                </c:pt>
                <c:pt idx="1">
                  <c:v>Semester 2</c:v>
                </c:pt>
                <c:pt idx="2">
                  <c:v>Semester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6.91</c:v>
                </c:pt>
                <c:pt idx="1">
                  <c:v>11.92</c:v>
                </c:pt>
                <c:pt idx="2">
                  <c:v>15.58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 Group</c:v>
                </c:pt>
              </c:strCache>
            </c:strRef>
          </c:tx>
          <c:spPr>
            <a:solidFill>
              <a:schemeClr val="accent2"/>
            </a:solidFill>
            <a:ln w="6350"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Semester 1</c:v>
                </c:pt>
                <c:pt idx="1">
                  <c:v>Semester 2</c:v>
                </c:pt>
                <c:pt idx="2">
                  <c:v>Semester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6.38</c:v>
                </c:pt>
                <c:pt idx="1">
                  <c:v>11.360000000000024</c:v>
                </c:pt>
                <c:pt idx="2">
                  <c:v>15.1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806720"/>
        <c:axId val="23808256"/>
      </c:barChart>
      <c:catAx>
        <c:axId val="23806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0"/>
            </a:pPr>
            <a:endParaRPr lang="en-US"/>
          </a:p>
        </c:txPr>
        <c:crossAx val="23808256"/>
        <c:crosses val="autoZero"/>
        <c:auto val="1"/>
        <c:lblAlgn val="ctr"/>
        <c:lblOffset val="100"/>
        <c:noMultiLvlLbl val="0"/>
      </c:catAx>
      <c:valAx>
        <c:axId val="23808256"/>
        <c:scaling>
          <c:orientation val="minMax"/>
          <c:max val="18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dirty="0" smtClean="0"/>
                  <a:t>Cumulative Credits</a:t>
                </a:r>
                <a:r>
                  <a:rPr lang="en-US" sz="1600" baseline="0" dirty="0" smtClean="0"/>
                  <a:t> Earned</a:t>
                </a:r>
                <a:endParaRPr 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3806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737759073219611E-2"/>
          <c:y val="3.8401692325772806E-2"/>
          <c:w val="0.89445764322563126"/>
          <c:h val="0.774346965957611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Program Group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Opening Doors Louisiana</c:v>
                </c:pt>
                <c:pt idx="1">
                  <c:v>Arizona</c:v>
                </c:pt>
                <c:pt idx="2">
                  <c:v>Florida</c:v>
                </c:pt>
                <c:pt idx="3">
                  <c:v>New Mexico</c:v>
                </c:pt>
                <c:pt idx="4">
                  <c:v>New York</c:v>
                </c:pt>
                <c:pt idx="5">
                  <c:v>Ohio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11.004099999999999</c:v>
                </c:pt>
                <c:pt idx="1">
                  <c:v>16.092400000000001</c:v>
                </c:pt>
                <c:pt idx="2">
                  <c:v>14.9232</c:v>
                </c:pt>
                <c:pt idx="3">
                  <c:v>25.669599999999999</c:v>
                </c:pt>
                <c:pt idx="4">
                  <c:v>16.321400000000001</c:v>
                </c:pt>
                <c:pt idx="5">
                  <c:v>15.6305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 Group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Opening Doors Louisiana</c:v>
                </c:pt>
                <c:pt idx="1">
                  <c:v>Arizona</c:v>
                </c:pt>
                <c:pt idx="2">
                  <c:v>Florida</c:v>
                </c:pt>
                <c:pt idx="3">
                  <c:v>New Mexico</c:v>
                </c:pt>
                <c:pt idx="4">
                  <c:v>New York</c:v>
                </c:pt>
                <c:pt idx="5">
                  <c:v>Ohio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7.6589999999999998</c:v>
                </c:pt>
                <c:pt idx="1">
                  <c:v>14.3466</c:v>
                </c:pt>
                <c:pt idx="2">
                  <c:v>13.9056</c:v>
                </c:pt>
                <c:pt idx="3">
                  <c:v>24.763500000000001</c:v>
                </c:pt>
                <c:pt idx="4">
                  <c:v>15.460800000000001</c:v>
                </c:pt>
                <c:pt idx="5">
                  <c:v>13.941700000000001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588864"/>
        <c:axId val="25590784"/>
      </c:barChart>
      <c:catAx>
        <c:axId val="25588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5590784"/>
        <c:crosses val="autoZero"/>
        <c:auto val="1"/>
        <c:lblAlgn val="ctr"/>
        <c:lblOffset val="100"/>
        <c:noMultiLvlLbl val="0"/>
      </c:catAx>
      <c:valAx>
        <c:axId val="25590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25588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0.17708</cdr:x>
      <cdr:y>0.49766</cdr:y>
    </cdr:from>
    <cdr:to>
      <cdr:x>0.34375</cdr:x>
      <cdr:y>0.73071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50" y="1952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0.14815</cdr:x>
      <cdr:y>0.57243</cdr:y>
    </cdr:from>
    <cdr:to>
      <cdr:x>0.21296</cdr:x>
      <cdr:y>0.65403</cdr:y>
    </cdr:to>
    <cdr:sp macro="" textlink="">
      <cdr:nvSpPr>
        <cdr:cNvPr id="2" name="TextBox 14"/>
        <cdr:cNvSpPr txBox="1"/>
      </cdr:nvSpPr>
      <cdr:spPr>
        <a:xfrm xmlns:a="http://schemas.openxmlformats.org/drawingml/2006/main">
          <a:off x="1219200" y="2590800"/>
          <a:ext cx="5334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pPr algn="ctr"/>
          <a:r>
            <a:rPr lang="en-US" dirty="0" smtClean="0"/>
            <a:t>6.9</a:t>
          </a:r>
          <a:endParaRPr lang="en-US" dirty="0"/>
        </a:p>
      </cdr:txBody>
    </cdr:sp>
  </cdr:relSizeAnchor>
  <cdr:relSizeAnchor xmlns:cdr="http://schemas.openxmlformats.org/drawingml/2006/chartDrawing">
    <cdr:from>
      <cdr:x>0.68519</cdr:x>
      <cdr:y>0.1852</cdr:y>
    </cdr:from>
    <cdr:to>
      <cdr:x>0.76852</cdr:x>
      <cdr:y>0.2668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5638800" y="838200"/>
          <a:ext cx="685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pPr algn="ctr"/>
          <a:r>
            <a:rPr lang="en-US" dirty="0" smtClean="0"/>
            <a:t>15.1</a:t>
          </a:r>
          <a:endParaRPr lang="en-US" dirty="0"/>
        </a:p>
      </cdr:txBody>
    </cdr:sp>
  </cdr:relSizeAnchor>
  <cdr:relSizeAnchor xmlns:cdr="http://schemas.openxmlformats.org/drawingml/2006/chartDrawing">
    <cdr:from>
      <cdr:x>0.61111</cdr:x>
      <cdr:y>0.15153</cdr:y>
    </cdr:from>
    <cdr:to>
      <cdr:x>0.69444</cdr:x>
      <cdr:y>0.23313</cdr:y>
    </cdr:to>
    <cdr:sp macro="" textlink="">
      <cdr:nvSpPr>
        <cdr:cNvPr id="4" name="TextBox 9"/>
        <cdr:cNvSpPr txBox="1"/>
      </cdr:nvSpPr>
      <cdr:spPr>
        <a:xfrm xmlns:a="http://schemas.openxmlformats.org/drawingml/2006/main">
          <a:off x="5029191" y="639633"/>
          <a:ext cx="685772" cy="34444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pPr algn="ctr"/>
          <a:r>
            <a:rPr lang="en-US" dirty="0" smtClean="0"/>
            <a:t>15.6</a:t>
          </a:r>
          <a:endParaRPr lang="en-US" dirty="0"/>
        </a:p>
      </cdr:txBody>
    </cdr:sp>
  </cdr:relSizeAnchor>
  <cdr:relSizeAnchor xmlns:cdr="http://schemas.openxmlformats.org/drawingml/2006/chartDrawing">
    <cdr:from>
      <cdr:x>0.65741</cdr:x>
      <cdr:y>0.05051</cdr:y>
    </cdr:from>
    <cdr:to>
      <cdr:x>0.73148</cdr:x>
      <cdr:y>0.13469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10200" y="22860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 smtClean="0"/>
            <a:t>0.5</a:t>
          </a:r>
          <a:endParaRPr lang="en-US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0.56034</cdr:x>
      <cdr:y>0.08955</cdr:y>
    </cdr:from>
    <cdr:to>
      <cdr:x>0.67241</cdr:x>
      <cdr:y>0.15587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4953000" y="457200"/>
          <a:ext cx="9906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dirty="0" smtClean="0"/>
            <a:t>0.9</a:t>
          </a:r>
          <a:endParaRPr lang="en-US" sz="16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FAB54-3CE3-41C6-A64F-26D78AE92D1B}" type="datetimeFigureOut">
              <a:rPr lang="en-US" smtClean="0"/>
              <a:pPr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9DDEE-D22E-4D39-9418-D35CEC659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47320B-32BC-4466-BC47-F09CC448B911}" type="datetimeFigureOut">
              <a:rPr lang="en-US" smtClean="0"/>
              <a:pPr/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2FA77BD-2D69-44B5-8507-C44D1CA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strike="no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7D9CE-3A6D-4016-94A0-714A91E5E8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strike="no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7D9CE-3A6D-4016-94A0-714A91E5E85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strike="no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7D9CE-3A6D-4016-94A0-714A91E5E85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strike="no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7D9CE-3A6D-4016-94A0-714A91E5E8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A77BD-2D69-44B5-8507-C44D1CA20E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2F07BBC-E60D-457A-8467-035008DE103D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6EC3-38F6-436D-AA68-1E6A28B34487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13E0-2EE5-4682-99CF-9914996EB7B9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56CD-3B4D-41E6-8E6A-D184782C4F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441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4987-800D-4A60-BFAF-3B087F9BAD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755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3E4D-0C61-49C8-BC08-AA56F70028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053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38B1-78FE-4E86-853A-C371514BC5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0BAAF-F273-4C33-8751-A08227CDB4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60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BA64-2EDE-46C9-A22F-B74EA7D6EF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4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D905-4B87-4E26-8441-CF992748B4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E3489-4442-4869-8A2A-ED45FA2B5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89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FE9E-8288-4C59-BD60-9281547285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420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B491-AEC3-493E-9F8F-32C245DBA3CD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DE44A-6B4F-49C6-97DF-AF4ED37920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73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AA44-D235-49C8-AC4F-82427873D4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988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9C46-1EA6-4FDE-9B0E-689AB8362A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633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869632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0" y="6211888"/>
            <a:ext cx="9144000" cy="64611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D4DEFF">
                  <a:alpha val="0"/>
                </a:srgbClr>
              </a:gs>
              <a:gs pos="100000">
                <a:srgbClr val="96AB94"/>
              </a:gs>
            </a:gsLst>
            <a:lin ang="1200000" scaled="0"/>
            <a:tileRect/>
          </a:gradFill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62400" y="6234113"/>
            <a:ext cx="0" cy="609600"/>
          </a:xfrm>
          <a:prstGeom prst="line">
            <a:avLst/>
          </a:prstGeom>
          <a:ln w="25400">
            <a:solidFill>
              <a:srgbClr val="709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800600" y="6234113"/>
            <a:ext cx="0" cy="609600"/>
          </a:xfrm>
          <a:prstGeom prst="line">
            <a:avLst/>
          </a:prstGeom>
          <a:ln w="25400">
            <a:solidFill>
              <a:srgbClr val="709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43198"/>
          </a:xfrm>
        </p:spPr>
        <p:txBody>
          <a:bodyPr/>
          <a:lstStyle>
            <a:lvl1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None/>
              <a:defRPr lang="en-US" sz="3200" b="1" i="1" kern="1200" cap="none" spc="0" dirty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buFont typeface="Arial" pitchFamily="34" charset="0"/>
              <a:buChar char="•"/>
              <a:defRPr/>
            </a:lvl1pPr>
            <a:lvl2pPr>
              <a:lnSpc>
                <a:spcPct val="90000"/>
              </a:lnSpc>
              <a:buFont typeface="Arial" pitchFamily="34" charset="0"/>
              <a:buChar char="•"/>
              <a:defRPr/>
            </a:lvl2pPr>
            <a:lvl3pPr>
              <a:lnSpc>
                <a:spcPct val="90000"/>
              </a:lnSpc>
              <a:buFont typeface="Arial" pitchFamily="34" charset="0"/>
              <a:buChar char="•"/>
              <a:defRPr/>
            </a:lvl3pPr>
            <a:lvl4pPr>
              <a:lnSpc>
                <a:spcPct val="90000"/>
              </a:lnSpc>
              <a:buFont typeface="Arial" pitchFamily="34" charset="0"/>
              <a:buChar char="•"/>
              <a:defRPr/>
            </a:lvl4pPr>
            <a:lvl5pPr>
              <a:lnSpc>
                <a:spcPct val="90000"/>
              </a:lnSpc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016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E8C0E96-827B-4D7B-8C14-5244CD610026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AF7E-4153-4680-9F52-DFD21C63022C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75F1-26C5-4BD2-A405-27744E24AB78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9140-9DEC-4E41-9BED-025B5943FB24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4F9E-4051-4E8F-BF46-E5C981FE2627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1667-ABB3-4E6E-9753-6C28E0574242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6ADE4-AE14-4901-901B-225030565350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CF417C-A96D-426F-B32D-614A2263EAA3}" type="datetime1">
              <a:rPr lang="en-US" smtClean="0"/>
              <a:pPr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8FA8C9-BDA4-4001-9B7B-54885C1EF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56CAA-E2E5-4EDF-8389-31DE922EE8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230A-6CC7-4C4C-8D4F-9D560EDFC4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5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Alexander.Mayer@mdrc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24384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dirty="0" smtClean="0"/>
              <a:t>Randomized Controlled Trials in Community Colleges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200" dirty="0" smtClean="0"/>
              <a:t>Successes</a:t>
            </a:r>
            <a:r>
              <a:rPr lang="en-US" sz="3200" dirty="0"/>
              <a:t>, Challenges, and Next Steps for Research on Developmental Education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467600" cy="18288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U.C</a:t>
            </a:r>
            <a:r>
              <a:rPr lang="en-US" sz="2600" dirty="0"/>
              <a:t>. Davis</a:t>
            </a:r>
          </a:p>
          <a:p>
            <a:r>
              <a:rPr lang="en-US" sz="2600" dirty="0"/>
              <a:t>March 16, </a:t>
            </a:r>
            <a:r>
              <a:rPr lang="en-US" sz="2600" dirty="0" smtClean="0"/>
              <a:t>2015</a:t>
            </a:r>
          </a:p>
          <a:p>
            <a:endParaRPr lang="en-US" sz="2600" dirty="0" smtClean="0"/>
          </a:p>
          <a:p>
            <a:r>
              <a:rPr lang="en-US" sz="2600" dirty="0" smtClean="0"/>
              <a:t>Alexander K. Mayer</a:t>
            </a:r>
          </a:p>
          <a:p>
            <a:r>
              <a:rPr lang="en-US" sz="2600" dirty="0" smtClean="0"/>
              <a:t>Research Associate, MDRC</a:t>
            </a:r>
            <a:endParaRPr lang="en-US" sz="2600" dirty="0"/>
          </a:p>
        </p:txBody>
      </p:sp>
      <p:pic>
        <p:nvPicPr>
          <p:cNvPr id="4" name="Picture 4" descr="C:\Users\weiss\AppData\Local\Microsoft\Windows\Temporary Internet Files\Content.Outlook\59IM1H2E\MDRC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76" y="5486400"/>
            <a:ext cx="2265624" cy="119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797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Taking Stock:</a:t>
            </a:r>
            <a:br>
              <a:rPr lang="en-US" dirty="0" smtClean="0"/>
            </a:br>
            <a:r>
              <a:rPr lang="en-US" dirty="0" smtClean="0"/>
              <a:t>Learning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Variation </a:t>
            </a:r>
            <a:r>
              <a:rPr lang="en-US" dirty="0"/>
              <a:t>in the programs across the demonstration</a:t>
            </a:r>
          </a:p>
          <a:p>
            <a:pPr lvl="1"/>
            <a:r>
              <a:rPr lang="en-US" dirty="0"/>
              <a:t>Curricular integration was inconsistent</a:t>
            </a:r>
          </a:p>
          <a:p>
            <a:pPr lvl="1"/>
            <a:r>
              <a:rPr lang="en-US" dirty="0"/>
              <a:t>Some scaling challenges, especially in first two semesters</a:t>
            </a:r>
          </a:p>
          <a:p>
            <a:endParaRPr lang="en-US" dirty="0" smtClean="0"/>
          </a:p>
          <a:p>
            <a:r>
              <a:rPr lang="en-US" dirty="0" smtClean="0"/>
              <a:t>Modest </a:t>
            </a:r>
            <a:r>
              <a:rPr lang="en-US" dirty="0"/>
              <a:t>impacts in the short-term on </a:t>
            </a:r>
            <a:r>
              <a:rPr lang="en-US" dirty="0" smtClean="0"/>
              <a:t>average</a:t>
            </a:r>
          </a:p>
          <a:p>
            <a:pPr lvl="1"/>
            <a:r>
              <a:rPr lang="en-US" dirty="0" smtClean="0"/>
              <a:t>Can improve longer-term outcomes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Unanswered questions</a:t>
            </a:r>
            <a:endParaRPr lang="en-US" dirty="0"/>
          </a:p>
          <a:p>
            <a:pPr lvl="1"/>
            <a:r>
              <a:rPr lang="en-US" dirty="0" smtClean="0"/>
              <a:t>No clear </a:t>
            </a:r>
            <a:r>
              <a:rPr lang="en-US" dirty="0"/>
              <a:t>explanation for </a:t>
            </a:r>
            <a:r>
              <a:rPr lang="en-US" dirty="0" smtClean="0"/>
              <a:t>better results at Kingsborough</a:t>
            </a:r>
          </a:p>
          <a:p>
            <a:pPr lvl="1"/>
            <a:r>
              <a:rPr lang="en-US" dirty="0" smtClean="0"/>
              <a:t>Impact of ideal program vs. as implemented?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0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305800" cy="243840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 smtClean="0"/>
              <a:t>Performance-Based Scholarships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467600" cy="1828800"/>
          </a:xfrm>
        </p:spPr>
        <p:txBody>
          <a:bodyPr>
            <a:normAutofit/>
          </a:bodyPr>
          <a:lstStyle/>
          <a:p>
            <a:endParaRPr lang="en-US" sz="2600" dirty="0"/>
          </a:p>
        </p:txBody>
      </p:sp>
      <p:pic>
        <p:nvPicPr>
          <p:cNvPr id="4" name="Picture 4" descr="C:\Users\weiss\AppData\Local\Microsoft\Windows\Temporary Internet Files\Content.Outlook\59IM1H2E\MDRC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76" y="5486400"/>
            <a:ext cx="2265624" cy="119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965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Louisiana Results</a:t>
            </a:r>
            <a:br>
              <a:rPr lang="en-US" dirty="0" smtClean="0"/>
            </a:br>
            <a:r>
              <a:rPr lang="en-US" dirty="0" smtClean="0"/>
              <a:t>Performance-Based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Performance-Based Scholarships:</a:t>
            </a:r>
            <a:endParaRPr lang="en-US" dirty="0"/>
          </a:p>
          <a:p>
            <a:pPr lvl="1"/>
            <a:r>
              <a:rPr lang="en-US" dirty="0"/>
              <a:t>Need-based grants</a:t>
            </a:r>
          </a:p>
          <a:p>
            <a:pPr lvl="1"/>
            <a:r>
              <a:rPr lang="en-US" dirty="0"/>
              <a:t>Contingent on academic performance and/or student services</a:t>
            </a:r>
          </a:p>
          <a:p>
            <a:pPr lvl="1"/>
            <a:r>
              <a:rPr lang="en-US" dirty="0"/>
              <a:t>Paid directly to students</a:t>
            </a:r>
          </a:p>
          <a:p>
            <a:pPr lvl="1"/>
            <a:r>
              <a:rPr lang="en-US" dirty="0"/>
              <a:t>Paid in addition to other financial aid, such as </a:t>
            </a:r>
            <a:r>
              <a:rPr lang="en-US" dirty="0" smtClean="0"/>
              <a:t>Pell</a:t>
            </a:r>
          </a:p>
          <a:p>
            <a:pPr lvl="1"/>
            <a:endParaRPr lang="en-US" dirty="0"/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/>
              <a:t>Address unmet financial need and make college more affordable</a:t>
            </a:r>
          </a:p>
          <a:p>
            <a:pPr lvl="1"/>
            <a:r>
              <a:rPr lang="en-US" dirty="0"/>
              <a:t>Improve student success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26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Louisiana: Opening Doors</a:t>
            </a:r>
            <a:br>
              <a:rPr lang="en-US" dirty="0" smtClean="0"/>
            </a:br>
            <a:r>
              <a:rPr lang="en-US" dirty="0" smtClean="0"/>
              <a:t>Performance-Based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Student participants</a:t>
            </a:r>
          </a:p>
          <a:p>
            <a:pPr lvl="1"/>
            <a:r>
              <a:rPr lang="en-US" dirty="0" smtClean="0"/>
              <a:t>Most were women who were single parents</a:t>
            </a:r>
          </a:p>
          <a:p>
            <a:pPr lvl="1"/>
            <a:r>
              <a:rPr lang="en-US" dirty="0" smtClean="0"/>
              <a:t>$1,000/semester if enrolled half-time and earned a C average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Control group</a:t>
            </a:r>
          </a:p>
          <a:p>
            <a:pPr lvl="1"/>
            <a:r>
              <a:rPr lang="en-US" dirty="0" smtClean="0"/>
              <a:t>Less than 40% registered in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semesters</a:t>
            </a:r>
          </a:p>
          <a:p>
            <a:pPr lvl="1"/>
            <a:r>
              <a:rPr lang="en-US" dirty="0" smtClean="0"/>
              <a:t>After 3 semesters, average of 7.7 earned credits</a:t>
            </a:r>
          </a:p>
          <a:p>
            <a:endParaRPr lang="en-US" dirty="0"/>
          </a:p>
          <a:p>
            <a:r>
              <a:rPr lang="en-US" dirty="0" smtClean="0"/>
              <a:t>Impacts</a:t>
            </a:r>
          </a:p>
          <a:p>
            <a:pPr lvl="1"/>
            <a:r>
              <a:rPr lang="en-US" dirty="0" smtClean="0"/>
              <a:t>Positively affected persistence in 2</a:t>
            </a:r>
            <a:r>
              <a:rPr lang="en-US" baseline="30000" dirty="0" smtClean="0"/>
              <a:t>nd</a:t>
            </a:r>
            <a:r>
              <a:rPr lang="en-US" dirty="0" smtClean="0"/>
              <a:t> and </a:t>
            </a:r>
            <a:r>
              <a:rPr lang="en-US" smtClean="0"/>
              <a:t>3</a:t>
            </a:r>
            <a:r>
              <a:rPr lang="en-US" baseline="30000" smtClean="0"/>
              <a:t>rd</a:t>
            </a:r>
            <a:r>
              <a:rPr lang="en-US" smtClean="0"/>
              <a:t> semesters</a:t>
            </a:r>
            <a:endParaRPr lang="en-US" dirty="0" smtClean="0"/>
          </a:p>
          <a:p>
            <a:pPr lvl="1"/>
            <a:r>
              <a:rPr lang="en-US" dirty="0" smtClean="0"/>
              <a:t>Earned more credits (3.3 credits)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0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Performance-Based Scholarship Programs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54824-7F86-4020-8B40-073789F3966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177925"/>
            <a:ext cx="9144000" cy="51196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6" name="Picture 2" descr="http://www.nclc.org/graphics/initiatives/usa-map-transpare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849438"/>
            <a:ext cx="5524500" cy="3467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39000" y="2133600"/>
            <a:ext cx="2133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Adult learners</a:t>
            </a:r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:</a:t>
            </a:r>
          </a:p>
          <a:p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Borough of Manhattan and </a:t>
            </a:r>
            <a:r>
              <a:rPr lang="en-US" dirty="0" err="1">
                <a:solidFill>
                  <a:schemeClr val="bg1"/>
                </a:solidFill>
                <a:latin typeface="Gill Sans MT" pitchFamily="34" charset="0"/>
              </a:rPr>
              <a:t>Hostos</a:t>
            </a:r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 Community Colleges (NY)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2600" y="1143000"/>
            <a:ext cx="373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Parents</a:t>
            </a:r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: Lorain County, Owens, and Sinclair Community Colleges (OH)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1493838"/>
            <a:ext cx="1676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High school seniors:</a:t>
            </a:r>
          </a:p>
          <a:p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California Cash for College (CA)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52600" y="5334000"/>
            <a:ext cx="342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Traditional college students:</a:t>
            </a:r>
          </a:p>
          <a:p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University of New Mexico (NM)</a:t>
            </a:r>
          </a:p>
        </p:txBody>
      </p:sp>
      <p:sp>
        <p:nvSpPr>
          <p:cNvPr id="11" name="Right Arrow 10"/>
          <p:cNvSpPr/>
          <p:nvPr/>
        </p:nvSpPr>
        <p:spPr>
          <a:xfrm rot="1974934">
            <a:off x="514350" y="3063875"/>
            <a:ext cx="1306513" cy="3810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3048000" y="4211638"/>
            <a:ext cx="381000" cy="1046162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5400000">
            <a:off x="5067300" y="2268538"/>
            <a:ext cx="1371600" cy="3810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 rot="16529959">
            <a:off x="6643687" y="2601913"/>
            <a:ext cx="430213" cy="623888"/>
          </a:xfrm>
          <a:prstGeom prst="up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4668838"/>
            <a:ext cx="2362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Hispanic males:</a:t>
            </a:r>
          </a:p>
          <a:p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Pima Community College (AZ)</a:t>
            </a:r>
          </a:p>
        </p:txBody>
      </p:sp>
      <p:sp>
        <p:nvSpPr>
          <p:cNvPr id="16" name="Right Arrow 15"/>
          <p:cNvSpPr/>
          <p:nvPr/>
        </p:nvSpPr>
        <p:spPr>
          <a:xfrm rot="20525812">
            <a:off x="661988" y="4189413"/>
            <a:ext cx="1982787" cy="3810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53200" y="3810000"/>
            <a:ext cx="259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Developmental math </a:t>
            </a:r>
            <a:r>
              <a:rPr lang="en-US" b="1" dirty="0" smtClean="0">
                <a:solidFill>
                  <a:schemeClr val="bg1"/>
                </a:solidFill>
                <a:latin typeface="Gill Sans MT" pitchFamily="34" charset="0"/>
              </a:rPr>
              <a:t>sequence</a:t>
            </a:r>
            <a:r>
              <a:rPr lang="en-US" dirty="0" smtClean="0">
                <a:solidFill>
                  <a:schemeClr val="bg1"/>
                </a:solidFill>
                <a:latin typeface="Gill Sans MT" pitchFamily="34" charset="0"/>
              </a:rPr>
              <a:t>:</a:t>
            </a:r>
            <a:endParaRPr lang="en-US" dirty="0">
              <a:solidFill>
                <a:schemeClr val="bg1"/>
              </a:solidFill>
              <a:latin typeface="Gill Sans MT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Gill Sans MT" pitchFamily="34" charset="0"/>
              </a:rPr>
              <a:t>Hillsborough Community College (FL)</a:t>
            </a:r>
          </a:p>
        </p:txBody>
      </p:sp>
      <p:sp>
        <p:nvSpPr>
          <p:cNvPr id="18" name="Up Arrow 17"/>
          <p:cNvSpPr/>
          <p:nvPr/>
        </p:nvSpPr>
        <p:spPr>
          <a:xfrm rot="13771809">
            <a:off x="6173346" y="4310445"/>
            <a:ext cx="381000" cy="579437"/>
          </a:xfrm>
          <a:prstGeom prst="up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 rot="19023217">
            <a:off x="5033997" y="4513696"/>
            <a:ext cx="381000" cy="835011"/>
          </a:xfrm>
          <a:prstGeom prst="up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562600" y="5105400"/>
            <a:ext cx="358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Gill Sans MT" pitchFamily="34" charset="0"/>
              </a:rPr>
              <a:t>Parents:</a:t>
            </a:r>
            <a:r>
              <a:rPr lang="en-US" dirty="0" smtClean="0">
                <a:solidFill>
                  <a:schemeClr val="bg1"/>
                </a:solidFill>
                <a:latin typeface="Gill Sans MT" pitchFamily="34" charset="0"/>
              </a:rPr>
              <a:t> Delgado Community College and Louisiana Technical College (Opening Doors Demonstration)</a:t>
            </a:r>
            <a:endParaRPr lang="en-US" dirty="0">
              <a:solidFill>
                <a:schemeClr val="bg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62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Early Results</a:t>
            </a:r>
            <a:br>
              <a:rPr lang="en-US" dirty="0" smtClean="0"/>
            </a:br>
            <a:r>
              <a:rPr lang="en-US" dirty="0" smtClean="0"/>
              <a:t>Performance-Based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/>
          </a:bodyPr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117616"/>
              </p:ext>
            </p:extLst>
          </p:nvPr>
        </p:nvGraphicFramePr>
        <p:xfrm>
          <a:off x="152400" y="1219200"/>
          <a:ext cx="8839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34714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3.3 ***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772400" y="28618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1.7 ***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873022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0.9 *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584669" y="2873022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1.7 **</a:t>
            </a:r>
            <a:endParaRPr lang="en-US" sz="1600" dirty="0"/>
          </a:p>
        </p:txBody>
      </p:sp>
      <p:sp>
        <p:nvSpPr>
          <p:cNvPr id="11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8FA8C9-BDA4-4001-9B7B-54885C1EFD1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0" y="2971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1.0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59674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Taking Stock:</a:t>
            </a:r>
            <a:br>
              <a:rPr lang="en-US" dirty="0" smtClean="0"/>
            </a:br>
            <a:r>
              <a:rPr lang="en-US" dirty="0" smtClean="0"/>
              <a:t>Performance-Based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Programs adhered to core principles</a:t>
            </a:r>
          </a:p>
          <a:p>
            <a:pPr lvl="1"/>
            <a:r>
              <a:rPr lang="en-US" dirty="0" smtClean="0"/>
              <a:t>Flexibility to tailor programs to specific student needs</a:t>
            </a:r>
          </a:p>
          <a:p>
            <a:pPr lvl="1"/>
            <a:endParaRPr lang="en-US" dirty="0"/>
          </a:p>
          <a:p>
            <a:r>
              <a:rPr lang="en-US" dirty="0"/>
              <a:t>Modest but consistent impacts in the longer-term</a:t>
            </a:r>
          </a:p>
          <a:p>
            <a:pPr lvl="1"/>
            <a:r>
              <a:rPr lang="en-US" dirty="0" smtClean="0"/>
              <a:t>Including </a:t>
            </a:r>
            <a:r>
              <a:rPr lang="en-US" dirty="0" smtClean="0"/>
              <a:t>on </a:t>
            </a:r>
            <a:r>
              <a:rPr lang="en-US" dirty="0" smtClean="0"/>
              <a:t>degrees,  and in some cases loans</a:t>
            </a:r>
            <a:endParaRPr lang="en-US" dirty="0" smtClean="0"/>
          </a:p>
          <a:p>
            <a:pPr lvl="1"/>
            <a:r>
              <a:rPr lang="en-US" dirty="0" smtClean="0"/>
              <a:t>No effect on persistence</a:t>
            </a:r>
          </a:p>
          <a:p>
            <a:pPr lvl="1"/>
            <a:r>
              <a:rPr lang="en-US" dirty="0" smtClean="0"/>
              <a:t>Little detectable variation in impacts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Implications and unanswered </a:t>
            </a:r>
            <a:r>
              <a:rPr lang="en-US" dirty="0" smtClean="0"/>
              <a:t>questions</a:t>
            </a:r>
          </a:p>
          <a:p>
            <a:pPr lvl="1"/>
            <a:r>
              <a:rPr lang="en-US" dirty="0"/>
              <a:t>Impacts on policy</a:t>
            </a:r>
          </a:p>
          <a:p>
            <a:pPr lvl="1"/>
            <a:r>
              <a:rPr lang="en-US" dirty="0" smtClean="0"/>
              <a:t>Scholarship </a:t>
            </a:r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Services vs. no </a:t>
            </a:r>
            <a:r>
              <a:rPr lang="en-US" dirty="0" smtClean="0"/>
              <a:t>services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22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305800" cy="243840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 smtClean="0"/>
              <a:t>Comprehensive Reform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600" b="1" dirty="0" smtClean="0"/>
              <a:t>Accelerated Study in Associate Programs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467600" cy="1828800"/>
          </a:xfrm>
        </p:spPr>
        <p:txBody>
          <a:bodyPr>
            <a:normAutofit/>
          </a:bodyPr>
          <a:lstStyle/>
          <a:p>
            <a:endParaRPr lang="en-US" sz="2600" dirty="0"/>
          </a:p>
        </p:txBody>
      </p:sp>
      <p:pic>
        <p:nvPicPr>
          <p:cNvPr id="4" name="Picture 4" descr="C:\Users\weiss\AppData\Local\Microsoft\Windows\Temporary Internet Files\Content.Outlook\59IM1H2E\MDRC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76" y="5486400"/>
            <a:ext cx="2265624" cy="119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941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Accelerated Study in Associate Programs</a:t>
            </a:r>
            <a:br>
              <a:rPr lang="en-US" dirty="0" smtClean="0"/>
            </a:br>
            <a:r>
              <a:rPr lang="en-US" dirty="0" smtClean="0"/>
              <a:t>(ASAP)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3962400"/>
            <a:ext cx="4800600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 Services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Advising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Tutoring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Career Services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486400" y="3962400"/>
            <a:ext cx="3429000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Course Enrollment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ASAP Seminar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Block-Schedule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Early Registration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295400"/>
            <a:ext cx="4800600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u="sng" dirty="0" smtClean="0">
                <a:solidFill>
                  <a:schemeClr val="tx1"/>
                </a:solidFill>
              </a:rPr>
              <a:t>Student Responsibility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Enroll Full-time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Dev. Ed. Early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Graduate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3 Years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486400" y="1295400"/>
            <a:ext cx="3429000" cy="243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Financial</a:t>
            </a:r>
            <a:r>
              <a:rPr kumimoji="0" lang="en-US" sz="3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Supports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Tuition Waiver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MetroCards</a:t>
            </a: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Textbooks</a:t>
            </a:r>
          </a:p>
        </p:txBody>
      </p:sp>
    </p:spTree>
    <p:extLst>
      <p:ext uri="{BB962C8B-B14F-4D97-AF65-F5344CB8AC3E}">
        <p14:creationId xmlns:p14="http://schemas.microsoft.com/office/powerpoint/2010/main" val="158407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8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9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6" grpId="0" animBg="1"/>
      <p:bldP spid="16" grpId="1" animBg="1"/>
      <p:bldP spid="17" grpId="0" animBg="1"/>
      <p:bldP spid="18" grpId="0" animBg="1"/>
      <p:bldP spid="18" grpId="1" animBg="1"/>
      <p:bldP spid="18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Accelerated Study in Associates Program</a:t>
            </a:r>
            <a:br>
              <a:rPr lang="en-US" dirty="0" smtClean="0"/>
            </a:br>
            <a:r>
              <a:rPr lang="en-US" dirty="0" smtClean="0"/>
              <a:t>ASAP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3-year Results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793404"/>
              </p:ext>
            </p:extLst>
          </p:nvPr>
        </p:nvGraphicFramePr>
        <p:xfrm>
          <a:off x="1219200" y="2171700"/>
          <a:ext cx="617220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Program</a:t>
                      </a:r>
                      <a:r>
                        <a:rPr lang="en-US" sz="2800" baseline="0" dirty="0" smtClean="0"/>
                        <a:t> Group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Control Group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  <a:p>
                      <a:pPr algn="ctr"/>
                      <a:r>
                        <a:rPr lang="en-US" sz="2800" dirty="0" smtClean="0"/>
                        <a:t>Difference</a:t>
                      </a:r>
                      <a:endParaRPr lang="en-US" sz="28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40%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22%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18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722674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Graduation rates nearly doubled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10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Developmental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Community College Students</a:t>
            </a:r>
          </a:p>
          <a:p>
            <a:pPr lvl="1"/>
            <a:r>
              <a:rPr lang="en-US" dirty="0" smtClean="0"/>
              <a:t>Majority enters college under-prepared</a:t>
            </a:r>
          </a:p>
          <a:p>
            <a:pPr lvl="1"/>
            <a:r>
              <a:rPr lang="en-US" dirty="0" smtClean="0"/>
              <a:t>Financial need</a:t>
            </a:r>
          </a:p>
          <a:p>
            <a:pPr lvl="1"/>
            <a:r>
              <a:rPr lang="en-US" dirty="0" smtClean="0"/>
              <a:t>About 2/3 do not earn a degree or certificate within 6 years</a:t>
            </a:r>
          </a:p>
          <a:p>
            <a:pPr lvl="1"/>
            <a:endParaRPr lang="en-US" dirty="0"/>
          </a:p>
          <a:p>
            <a:r>
              <a:rPr lang="en-US" sz="2800" dirty="0" smtClean="0"/>
              <a:t>Lots of reform</a:t>
            </a:r>
          </a:p>
          <a:p>
            <a:pPr lvl="1"/>
            <a:r>
              <a:rPr lang="en-US" dirty="0" smtClean="0"/>
              <a:t>Limited </a:t>
            </a:r>
            <a:r>
              <a:rPr lang="en-US" dirty="0"/>
              <a:t>systematic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Status quo is changing – implications for research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78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ASAP: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ASAP Replication</a:t>
            </a:r>
          </a:p>
          <a:p>
            <a:pPr lvl="1"/>
            <a:r>
              <a:rPr lang="en-US" dirty="0"/>
              <a:t>Replication of ASAP in 3 Ohio </a:t>
            </a:r>
            <a:r>
              <a:rPr lang="en-US" dirty="0" smtClean="0"/>
              <a:t>colleges</a:t>
            </a:r>
          </a:p>
          <a:p>
            <a:pPr lvl="1"/>
            <a:r>
              <a:rPr lang="en-US" dirty="0"/>
              <a:t>MDRC  &amp; CUNY exploring opportunities to bring ASAP to other </a:t>
            </a:r>
            <a:r>
              <a:rPr lang="en-US" dirty="0" smtClean="0"/>
              <a:t>communities</a:t>
            </a:r>
          </a:p>
          <a:p>
            <a:pPr lvl="1"/>
            <a:r>
              <a:rPr lang="en-US" dirty="0" smtClean="0"/>
              <a:t>Long-term follow-up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94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Center for the Analysis of</a:t>
            </a:r>
            <a:br>
              <a:rPr lang="en-US" dirty="0" smtClean="0"/>
            </a:br>
            <a:r>
              <a:rPr lang="en-US" dirty="0" smtClean="0"/>
              <a:t>Postsecondary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MDRC, CCRC, and additional partners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Descriptive study of developmental </a:t>
            </a:r>
            <a:r>
              <a:rPr lang="en-US" dirty="0"/>
              <a:t>e</a:t>
            </a:r>
            <a:r>
              <a:rPr lang="en-US" dirty="0" smtClean="0"/>
              <a:t>ducation</a:t>
            </a:r>
            <a:endParaRPr lang="en-US" dirty="0"/>
          </a:p>
          <a:p>
            <a:pPr lvl="1"/>
            <a:r>
              <a:rPr lang="en-US" dirty="0" smtClean="0"/>
              <a:t>Large national survey and qualitative interviews</a:t>
            </a:r>
          </a:p>
          <a:p>
            <a:endParaRPr lang="en-US" dirty="0" smtClean="0"/>
          </a:p>
          <a:p>
            <a:r>
              <a:rPr lang="en-US" dirty="0" smtClean="0"/>
              <a:t>Assessment study</a:t>
            </a:r>
          </a:p>
          <a:p>
            <a:pPr lvl="1"/>
            <a:r>
              <a:rPr lang="en-US" dirty="0" smtClean="0"/>
              <a:t>RCT of new algorithms in colleges across New York</a:t>
            </a:r>
          </a:p>
          <a:p>
            <a:endParaRPr lang="en-US" dirty="0" smtClean="0"/>
          </a:p>
          <a:p>
            <a:r>
              <a:rPr lang="en-US" dirty="0" smtClean="0"/>
              <a:t>Instruction study</a:t>
            </a:r>
          </a:p>
          <a:p>
            <a:pPr lvl="1"/>
            <a:r>
              <a:rPr lang="en-US" dirty="0" smtClean="0"/>
              <a:t>RCT of the New </a:t>
            </a:r>
            <a:r>
              <a:rPr lang="en-US" dirty="0" err="1" smtClean="0"/>
              <a:t>Mathways</a:t>
            </a:r>
            <a:r>
              <a:rPr lang="en-US" dirty="0" smtClean="0"/>
              <a:t> Project in colleges across Texas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Alex </a:t>
            </a:r>
            <a:r>
              <a:rPr lang="en-US" sz="2400" dirty="0">
                <a:latin typeface="Calibri" panose="020F0502020204030204" pitchFamily="34" charset="0"/>
              </a:rPr>
              <a:t>Mayer</a:t>
            </a:r>
            <a:br>
              <a:rPr lang="en-US" sz="2400" dirty="0">
                <a:latin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</a:rPr>
              <a:t>Research Associate</a:t>
            </a:r>
            <a:br>
              <a:rPr lang="en-US" sz="2400" dirty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Alexander.Mayer@mdrc.org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200" dirty="0">
                <a:latin typeface="Calibri" panose="020F0502020204030204" pitchFamily="34" charset="0"/>
              </a:rPr>
              <a:t>Reports available at www.mdrc.org </a:t>
            </a:r>
          </a:p>
          <a:p>
            <a:pPr marL="0" indent="0" algn="ctr">
              <a:buNone/>
            </a:pPr>
            <a:endParaRPr 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56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Overview of Four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5105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Learning Communities</a:t>
            </a:r>
          </a:p>
          <a:p>
            <a:pPr lvl="1"/>
            <a:r>
              <a:rPr lang="en-US" dirty="0" smtClean="0"/>
              <a:t>Early evaluation and multi-site demonstration</a:t>
            </a:r>
          </a:p>
          <a:p>
            <a:pPr lvl="1"/>
            <a:endParaRPr lang="en-US" dirty="0"/>
          </a:p>
          <a:p>
            <a:r>
              <a:rPr lang="en-US" dirty="0" smtClean="0"/>
              <a:t>Performance-based scholarships</a:t>
            </a:r>
            <a:endParaRPr lang="en-US" dirty="0"/>
          </a:p>
          <a:p>
            <a:pPr lvl="1"/>
            <a:r>
              <a:rPr lang="en-US" dirty="0"/>
              <a:t>Early evaluation and multi-site demonstration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Comprehensive program</a:t>
            </a:r>
          </a:p>
          <a:p>
            <a:pPr lvl="1"/>
            <a:r>
              <a:rPr lang="en-US" dirty="0" smtClean="0"/>
              <a:t>ASAP</a:t>
            </a:r>
          </a:p>
          <a:p>
            <a:endParaRPr lang="en-US" dirty="0"/>
          </a:p>
          <a:p>
            <a:r>
              <a:rPr lang="en-US" dirty="0" smtClean="0"/>
              <a:t>National center to study developmental education</a:t>
            </a:r>
          </a:p>
          <a:p>
            <a:pPr lvl="1"/>
            <a:r>
              <a:rPr lang="en-US" dirty="0" smtClean="0"/>
              <a:t>3 large studies and supplemental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305800" cy="2438400"/>
          </a:xfrm>
        </p:spPr>
        <p:txBody>
          <a:bodyPr>
            <a:normAutofit/>
          </a:bodyPr>
          <a:lstStyle/>
          <a:p>
            <a:pPr lvl="0"/>
            <a:r>
              <a:rPr lang="en-US" sz="4000" b="1" dirty="0" smtClean="0"/>
              <a:t>Learning Communities</a:t>
            </a:r>
            <a:br>
              <a:rPr lang="en-US" sz="4000" b="1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467600" cy="1828800"/>
          </a:xfrm>
        </p:spPr>
        <p:txBody>
          <a:bodyPr>
            <a:normAutofit/>
          </a:bodyPr>
          <a:lstStyle/>
          <a:p>
            <a:endParaRPr lang="en-US" sz="2600" dirty="0"/>
          </a:p>
        </p:txBody>
      </p:sp>
      <p:pic>
        <p:nvPicPr>
          <p:cNvPr id="4" name="Picture 4" descr="C:\Users\weiss\AppData\Local\Microsoft\Windows\Temporary Internet Files\Content.Outlook\59IM1H2E\MDRC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76" y="5486400"/>
            <a:ext cx="2265624" cy="119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108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Kingsborough: Opening Doors</a:t>
            </a:r>
            <a:br>
              <a:rPr lang="en-US" dirty="0"/>
            </a:br>
            <a:r>
              <a:rPr lang="en-US" dirty="0"/>
              <a:t>Learning Communities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Design – one semester:</a:t>
            </a:r>
            <a:endParaRPr lang="en-US" dirty="0"/>
          </a:p>
          <a:p>
            <a:pPr lvl="1"/>
            <a:r>
              <a:rPr lang="en-US" dirty="0"/>
              <a:t>Co-enrollment</a:t>
            </a:r>
          </a:p>
          <a:p>
            <a:pPr lvl="1"/>
            <a:r>
              <a:rPr lang="en-US" dirty="0"/>
              <a:t>Instructor collaboration</a:t>
            </a:r>
          </a:p>
          <a:p>
            <a:pPr lvl="1"/>
            <a:r>
              <a:rPr lang="en-US" dirty="0"/>
              <a:t>Curricular integration</a:t>
            </a:r>
          </a:p>
          <a:p>
            <a:pPr lvl="1"/>
            <a:r>
              <a:rPr lang="en-US" dirty="0"/>
              <a:t>Additional supports (counseling, tutoring, textbooks)</a:t>
            </a:r>
          </a:p>
          <a:p>
            <a:endParaRPr lang="en-US" dirty="0"/>
          </a:p>
          <a:p>
            <a:r>
              <a:rPr lang="en-US" dirty="0" smtClean="0"/>
              <a:t>Theory </a:t>
            </a:r>
            <a:r>
              <a:rPr lang="en-US" dirty="0"/>
              <a:t>of change</a:t>
            </a:r>
          </a:p>
          <a:p>
            <a:pPr lvl="1"/>
            <a:r>
              <a:rPr lang="en-US" dirty="0"/>
              <a:t>Greater Engagement</a:t>
            </a:r>
          </a:p>
          <a:p>
            <a:pPr lvl="1"/>
            <a:r>
              <a:rPr lang="en-US" dirty="0" smtClean="0"/>
              <a:t>Stronger </a:t>
            </a:r>
            <a:r>
              <a:rPr lang="en-US" dirty="0"/>
              <a:t>relationships</a:t>
            </a:r>
          </a:p>
          <a:p>
            <a:pPr lvl="1"/>
            <a:r>
              <a:rPr lang="en-US" dirty="0" smtClean="0"/>
              <a:t>Benefits </a:t>
            </a:r>
            <a:r>
              <a:rPr lang="en-US" dirty="0"/>
              <a:t>of extra support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78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Early Results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Kingsborough Learning </a:t>
            </a:r>
            <a:r>
              <a:rPr lang="en-US" dirty="0" smtClean="0"/>
              <a:t>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Strong implementation</a:t>
            </a:r>
          </a:p>
          <a:p>
            <a:pPr lvl="1"/>
            <a:r>
              <a:rPr lang="en-US" dirty="0" smtClean="0"/>
              <a:t>Support from college administration</a:t>
            </a:r>
            <a:endParaRPr lang="en-US" dirty="0"/>
          </a:p>
          <a:p>
            <a:pPr lvl="1"/>
            <a:r>
              <a:rPr lang="en-US" dirty="0" smtClean="0"/>
              <a:t>Students felt more integrated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Impacts during the program term</a:t>
            </a:r>
          </a:p>
          <a:p>
            <a:pPr lvl="1"/>
            <a:r>
              <a:rPr lang="en-US" dirty="0" smtClean="0"/>
              <a:t>Students attempted and passed more courses</a:t>
            </a:r>
          </a:p>
          <a:p>
            <a:pPr lvl="1"/>
            <a:r>
              <a:rPr lang="en-US" dirty="0" smtClean="0"/>
              <a:t>Earned more credits (about 1.2 credits)</a:t>
            </a:r>
          </a:p>
          <a:p>
            <a:pPr lvl="1"/>
            <a:r>
              <a:rPr lang="en-US" dirty="0" smtClean="0"/>
              <a:t>Advanced more quickly through developmental education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Impacts after 4 semesters</a:t>
            </a:r>
          </a:p>
          <a:p>
            <a:pPr lvl="1"/>
            <a:r>
              <a:rPr lang="en-US" dirty="0"/>
              <a:t>No impact on persistence </a:t>
            </a:r>
            <a:endParaRPr lang="en-US" dirty="0" smtClean="0"/>
          </a:p>
          <a:p>
            <a:pPr lvl="1"/>
            <a:r>
              <a:rPr lang="en-US" dirty="0" smtClean="0"/>
              <a:t>Earned more credits (about 2.4 credits)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7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Long-term Results</a:t>
            </a:r>
            <a:br>
              <a:rPr lang="en-US" dirty="0" smtClean="0"/>
            </a:br>
            <a:r>
              <a:rPr lang="en-US" dirty="0" smtClean="0"/>
              <a:t>Long-term follow-up at Kingsborough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75957"/>
              </p:ext>
            </p:extLst>
          </p:nvPr>
        </p:nvGraphicFramePr>
        <p:xfrm>
          <a:off x="0" y="1524000"/>
          <a:ext cx="8915400" cy="518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240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Learning Communities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2144712"/>
            <a:ext cx="1524000" cy="7620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3200" y="5040312"/>
            <a:ext cx="1524000" cy="990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3897312"/>
            <a:ext cx="1524000" cy="9144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5421312"/>
            <a:ext cx="2091172" cy="609600"/>
          </a:xfrm>
          <a:prstGeom prst="rect">
            <a:avLst/>
          </a:prstGeom>
          <a:solidFill>
            <a:sysClr val="window" lastClr="FFFFFF">
              <a:alpha val="41000"/>
            </a:sysClr>
          </a:solidFill>
          <a:ln w="25400" cap="flat" cmpd="sng" algn="ctr">
            <a:solidFill>
              <a:srgbClr val="333399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29400" y="1458912"/>
            <a:ext cx="1447800" cy="990600"/>
          </a:xfrm>
          <a:prstGeom prst="rect">
            <a:avLst/>
          </a:prstGeom>
          <a:solidFill>
            <a:sysClr val="window" lastClr="FFFFFF">
              <a:alpha val="41000"/>
            </a:sysClr>
          </a:solidFill>
          <a:ln w="25400" cap="flat" cmpd="sng" algn="ctr">
            <a:solidFill>
              <a:srgbClr val="333399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" name="Group 12"/>
          <p:cNvGrpSpPr>
            <a:grpSpLocks noChangeAspect="1"/>
          </p:cNvGrpSpPr>
          <p:nvPr/>
        </p:nvGrpSpPr>
        <p:grpSpPr bwMode="auto">
          <a:xfrm>
            <a:off x="381000" y="1535112"/>
            <a:ext cx="8312157" cy="4713288"/>
            <a:chOff x="380" y="811"/>
            <a:chExt cx="5236" cy="2969"/>
          </a:xfrm>
        </p:grpSpPr>
        <p:sp>
          <p:nvSpPr>
            <p:cNvPr id="11" name="AutoShape 11"/>
            <p:cNvSpPr>
              <a:spLocks noChangeAspect="1" noChangeArrowheads="1" noTextEdit="1"/>
            </p:cNvSpPr>
            <p:nvPr/>
          </p:nvSpPr>
          <p:spPr bwMode="auto">
            <a:xfrm>
              <a:off x="380" y="866"/>
              <a:ext cx="5236" cy="2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12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60" y="1201"/>
              <a:ext cx="3013" cy="1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60" y="1201"/>
              <a:ext cx="3013" cy="1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4349" y="811"/>
              <a:ext cx="92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err="1" smtClean="0">
                  <a:solidFill>
                    <a:srgbClr val="000000"/>
                  </a:solidFill>
                  <a:latin typeface="Times New Roman" pitchFamily="18" charset="0"/>
                </a:rPr>
                <a:t>Queensborough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364" y="925"/>
              <a:ext cx="90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Community College: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355" y="1038"/>
              <a:ext cx="873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Linked developmental math with a college-level course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380" y="1243"/>
              <a:ext cx="74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Merced College: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380" y="1339"/>
              <a:ext cx="81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Linked developmental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80" y="1435"/>
              <a:ext cx="988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English and a variety of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80" y="1531"/>
              <a:ext cx="329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courses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238" y="3262"/>
              <a:ext cx="150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Houston Community College: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2238" y="3382"/>
              <a:ext cx="141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Linked developmental math with a student  success course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4299" y="3057"/>
              <a:ext cx="608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Hillsborough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4299" y="3169"/>
              <a:ext cx="920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Community College: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4299" y="3283"/>
              <a:ext cx="910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Linked developmental  reading with a student success course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4416" y="1711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auto">
            <a:xfrm>
              <a:off x="4416" y="1824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4416" y="2016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4353" y="2299"/>
              <a:ext cx="99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Community College of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39"/>
            <p:cNvSpPr>
              <a:spLocks noChangeArrowheads="1"/>
            </p:cNvSpPr>
            <p:nvPr/>
          </p:nvSpPr>
          <p:spPr bwMode="auto">
            <a:xfrm>
              <a:off x="4353" y="2395"/>
              <a:ext cx="818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latin typeface="Times New Roman" pitchFamily="18" charset="0"/>
                </a:rPr>
                <a:t>Baltimore County: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40"/>
            <p:cNvSpPr>
              <a:spLocks noChangeArrowheads="1"/>
            </p:cNvSpPr>
            <p:nvPr/>
          </p:nvSpPr>
          <p:spPr bwMode="auto">
            <a:xfrm>
              <a:off x="4364" y="2507"/>
              <a:ext cx="88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00" dirty="0" smtClean="0">
                  <a:solidFill>
                    <a:srgbClr val="000000"/>
                  </a:solidFill>
                  <a:latin typeface="Times New Roman" pitchFamily="18" charset="0"/>
                </a:rPr>
                <a:t>Linked developmental English, a college-level course, and seminar </a:t>
              </a:r>
              <a:endParaRPr lang="en-US" sz="2400" dirty="0" smtClean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45"/>
            <p:cNvSpPr>
              <a:spLocks noEditPoints="1"/>
            </p:cNvSpPr>
            <p:nvPr/>
          </p:nvSpPr>
          <p:spPr bwMode="auto">
            <a:xfrm>
              <a:off x="4109" y="1435"/>
              <a:ext cx="447" cy="372"/>
            </a:xfrm>
            <a:custGeom>
              <a:avLst/>
              <a:gdLst/>
              <a:ahLst/>
              <a:cxnLst>
                <a:cxn ang="0">
                  <a:pos x="528" y="5"/>
                </a:cxn>
                <a:cxn ang="0">
                  <a:pos x="36" y="227"/>
                </a:cxn>
                <a:cxn ang="0">
                  <a:pos x="33" y="222"/>
                </a:cxn>
                <a:cxn ang="0">
                  <a:pos x="525" y="0"/>
                </a:cxn>
                <a:cxn ang="0">
                  <a:pos x="528" y="5"/>
                </a:cxn>
                <a:cxn ang="0">
                  <a:pos x="57" y="256"/>
                </a:cxn>
                <a:cxn ang="0">
                  <a:pos x="0" y="241"/>
                </a:cxn>
                <a:cxn ang="0">
                  <a:pos x="26" y="187"/>
                </a:cxn>
                <a:cxn ang="0">
                  <a:pos x="57" y="256"/>
                </a:cxn>
              </a:cxnLst>
              <a:rect l="0" t="0" r="r" b="b"/>
              <a:pathLst>
                <a:path w="528" h="256">
                  <a:moveTo>
                    <a:pt x="528" y="5"/>
                  </a:moveTo>
                  <a:lnTo>
                    <a:pt x="36" y="227"/>
                  </a:lnTo>
                  <a:lnTo>
                    <a:pt x="33" y="222"/>
                  </a:lnTo>
                  <a:lnTo>
                    <a:pt x="525" y="0"/>
                  </a:lnTo>
                  <a:lnTo>
                    <a:pt x="528" y="5"/>
                  </a:lnTo>
                  <a:close/>
                  <a:moveTo>
                    <a:pt x="57" y="256"/>
                  </a:moveTo>
                  <a:lnTo>
                    <a:pt x="0" y="241"/>
                  </a:lnTo>
                  <a:lnTo>
                    <a:pt x="26" y="187"/>
                  </a:lnTo>
                  <a:lnTo>
                    <a:pt x="57" y="25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Freeform 47"/>
            <p:cNvSpPr>
              <a:spLocks noEditPoints="1"/>
            </p:cNvSpPr>
            <p:nvPr/>
          </p:nvSpPr>
          <p:spPr bwMode="auto">
            <a:xfrm>
              <a:off x="908" y="1723"/>
              <a:ext cx="559" cy="40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70" y="367"/>
                </a:cxn>
                <a:cxn ang="0">
                  <a:pos x="566" y="372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582" y="334"/>
                </a:cxn>
                <a:cxn ang="0">
                  <a:pos x="600" y="390"/>
                </a:cxn>
                <a:cxn ang="0">
                  <a:pos x="541" y="397"/>
                </a:cxn>
                <a:cxn ang="0">
                  <a:pos x="582" y="334"/>
                </a:cxn>
              </a:cxnLst>
              <a:rect l="0" t="0" r="r" b="b"/>
              <a:pathLst>
                <a:path w="600" h="397">
                  <a:moveTo>
                    <a:pt x="3" y="0"/>
                  </a:moveTo>
                  <a:lnTo>
                    <a:pt x="570" y="367"/>
                  </a:lnTo>
                  <a:lnTo>
                    <a:pt x="566" y="372"/>
                  </a:lnTo>
                  <a:lnTo>
                    <a:pt x="0" y="5"/>
                  </a:lnTo>
                  <a:lnTo>
                    <a:pt x="3" y="0"/>
                  </a:lnTo>
                  <a:close/>
                  <a:moveTo>
                    <a:pt x="582" y="334"/>
                  </a:moveTo>
                  <a:lnTo>
                    <a:pt x="600" y="390"/>
                  </a:lnTo>
                  <a:lnTo>
                    <a:pt x="541" y="397"/>
                  </a:lnTo>
                  <a:lnTo>
                    <a:pt x="582" y="33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Freeform 48"/>
            <p:cNvSpPr>
              <a:spLocks noEditPoints="1"/>
            </p:cNvSpPr>
            <p:nvPr/>
          </p:nvSpPr>
          <p:spPr bwMode="auto">
            <a:xfrm>
              <a:off x="2812" y="2780"/>
              <a:ext cx="76" cy="455"/>
            </a:xfrm>
            <a:custGeom>
              <a:avLst/>
              <a:gdLst/>
              <a:ahLst/>
              <a:cxnLst>
                <a:cxn ang="0">
                  <a:pos x="34" y="455"/>
                </a:cxn>
                <a:cxn ang="0">
                  <a:pos x="35" y="38"/>
                </a:cxn>
                <a:cxn ang="0">
                  <a:pos x="41" y="38"/>
                </a:cxn>
                <a:cxn ang="0">
                  <a:pos x="40" y="455"/>
                </a:cxn>
                <a:cxn ang="0">
                  <a:pos x="34" y="455"/>
                </a:cxn>
                <a:cxn ang="0">
                  <a:pos x="0" y="46"/>
                </a:cxn>
                <a:cxn ang="0">
                  <a:pos x="38" y="0"/>
                </a:cxn>
                <a:cxn ang="0">
                  <a:pos x="76" y="46"/>
                </a:cxn>
                <a:cxn ang="0">
                  <a:pos x="0" y="46"/>
                </a:cxn>
              </a:cxnLst>
              <a:rect l="0" t="0" r="r" b="b"/>
              <a:pathLst>
                <a:path w="76" h="455">
                  <a:moveTo>
                    <a:pt x="34" y="455"/>
                  </a:moveTo>
                  <a:lnTo>
                    <a:pt x="35" y="38"/>
                  </a:lnTo>
                  <a:lnTo>
                    <a:pt x="41" y="38"/>
                  </a:lnTo>
                  <a:lnTo>
                    <a:pt x="40" y="455"/>
                  </a:lnTo>
                  <a:lnTo>
                    <a:pt x="34" y="455"/>
                  </a:lnTo>
                  <a:close/>
                  <a:moveTo>
                    <a:pt x="0" y="46"/>
                  </a:moveTo>
                  <a:lnTo>
                    <a:pt x="38" y="0"/>
                  </a:lnTo>
                  <a:lnTo>
                    <a:pt x="76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Freeform 49"/>
            <p:cNvSpPr>
              <a:spLocks noEditPoints="1"/>
            </p:cNvSpPr>
            <p:nvPr/>
          </p:nvSpPr>
          <p:spPr bwMode="auto">
            <a:xfrm>
              <a:off x="3927" y="2002"/>
              <a:ext cx="337" cy="371"/>
            </a:xfrm>
            <a:custGeom>
              <a:avLst/>
              <a:gdLst/>
              <a:ahLst/>
              <a:cxnLst>
                <a:cxn ang="0">
                  <a:pos x="333" y="371"/>
                </a:cxn>
                <a:cxn ang="0">
                  <a:pos x="24" y="30"/>
                </a:cxn>
                <a:cxn ang="0">
                  <a:pos x="28" y="26"/>
                </a:cxn>
                <a:cxn ang="0">
                  <a:pos x="337" y="368"/>
                </a:cxn>
                <a:cxn ang="0">
                  <a:pos x="333" y="371"/>
                </a:cxn>
                <a:cxn ang="0">
                  <a:pos x="3" y="59"/>
                </a:cxn>
                <a:cxn ang="0">
                  <a:pos x="0" y="0"/>
                </a:cxn>
                <a:cxn ang="0">
                  <a:pos x="59" y="9"/>
                </a:cxn>
                <a:cxn ang="0">
                  <a:pos x="3" y="59"/>
                </a:cxn>
              </a:cxnLst>
              <a:rect l="0" t="0" r="r" b="b"/>
              <a:pathLst>
                <a:path w="337" h="371">
                  <a:moveTo>
                    <a:pt x="333" y="371"/>
                  </a:moveTo>
                  <a:lnTo>
                    <a:pt x="24" y="30"/>
                  </a:lnTo>
                  <a:lnTo>
                    <a:pt x="28" y="26"/>
                  </a:lnTo>
                  <a:lnTo>
                    <a:pt x="337" y="368"/>
                  </a:lnTo>
                  <a:lnTo>
                    <a:pt x="333" y="371"/>
                  </a:lnTo>
                  <a:close/>
                  <a:moveTo>
                    <a:pt x="3" y="59"/>
                  </a:moveTo>
                  <a:lnTo>
                    <a:pt x="0" y="0"/>
                  </a:lnTo>
                  <a:lnTo>
                    <a:pt x="59" y="9"/>
                  </a:lnTo>
                  <a:lnTo>
                    <a:pt x="3" y="5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Freeform 50"/>
            <p:cNvSpPr>
              <a:spLocks noEditPoints="1"/>
            </p:cNvSpPr>
            <p:nvPr/>
          </p:nvSpPr>
          <p:spPr bwMode="auto">
            <a:xfrm>
              <a:off x="3734" y="2828"/>
              <a:ext cx="499" cy="310"/>
            </a:xfrm>
            <a:custGeom>
              <a:avLst/>
              <a:gdLst/>
              <a:ahLst/>
              <a:cxnLst>
                <a:cxn ang="0">
                  <a:pos x="496" y="310"/>
                </a:cxn>
                <a:cxn ang="0">
                  <a:pos x="31" y="31"/>
                </a:cxn>
                <a:cxn ang="0">
                  <a:pos x="34" y="26"/>
                </a:cxn>
                <a:cxn ang="0">
                  <a:pos x="499" y="305"/>
                </a:cxn>
                <a:cxn ang="0">
                  <a:pos x="496" y="310"/>
                </a:cxn>
                <a:cxn ang="0">
                  <a:pos x="20" y="65"/>
                </a:cxn>
                <a:cxn ang="0">
                  <a:pos x="0" y="9"/>
                </a:cxn>
                <a:cxn ang="0">
                  <a:pos x="59" y="0"/>
                </a:cxn>
                <a:cxn ang="0">
                  <a:pos x="20" y="65"/>
                </a:cxn>
              </a:cxnLst>
              <a:rect l="0" t="0" r="r" b="b"/>
              <a:pathLst>
                <a:path w="499" h="310">
                  <a:moveTo>
                    <a:pt x="496" y="310"/>
                  </a:moveTo>
                  <a:lnTo>
                    <a:pt x="31" y="31"/>
                  </a:lnTo>
                  <a:lnTo>
                    <a:pt x="34" y="26"/>
                  </a:lnTo>
                  <a:lnTo>
                    <a:pt x="499" y="305"/>
                  </a:lnTo>
                  <a:lnTo>
                    <a:pt x="496" y="310"/>
                  </a:lnTo>
                  <a:close/>
                  <a:moveTo>
                    <a:pt x="20" y="65"/>
                  </a:moveTo>
                  <a:lnTo>
                    <a:pt x="0" y="9"/>
                  </a:lnTo>
                  <a:lnTo>
                    <a:pt x="59" y="0"/>
                  </a:lnTo>
                  <a:lnTo>
                    <a:pt x="20" y="65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315200" y="3040062"/>
            <a:ext cx="1524000" cy="769938"/>
            <a:chOff x="6781800" y="2743200"/>
            <a:chExt cx="1524000" cy="769938"/>
          </a:xfrm>
        </p:grpSpPr>
        <p:sp>
          <p:nvSpPr>
            <p:cNvPr id="38" name="Rectangle 37"/>
            <p:cNvSpPr/>
            <p:nvPr/>
          </p:nvSpPr>
          <p:spPr>
            <a:xfrm>
              <a:off x="6781800" y="2743200"/>
              <a:ext cx="1524000" cy="769938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8155" y="2820987"/>
              <a:ext cx="147796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Kingsborough Community College: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Developmental only</a:t>
              </a:r>
            </a:p>
          </p:txBody>
        </p:sp>
      </p:grpSp>
      <p:sp>
        <p:nvSpPr>
          <p:cNvPr id="40" name="Freeform 49"/>
          <p:cNvSpPr>
            <a:spLocks noEditPoints="1"/>
          </p:cNvSpPr>
          <p:nvPr/>
        </p:nvSpPr>
        <p:spPr bwMode="auto">
          <a:xfrm>
            <a:off x="6376992" y="3119438"/>
            <a:ext cx="938208" cy="385762"/>
          </a:xfrm>
          <a:custGeom>
            <a:avLst/>
            <a:gdLst/>
            <a:ahLst/>
            <a:cxnLst>
              <a:cxn ang="0">
                <a:pos x="333" y="371"/>
              </a:cxn>
              <a:cxn ang="0">
                <a:pos x="24" y="30"/>
              </a:cxn>
              <a:cxn ang="0">
                <a:pos x="28" y="26"/>
              </a:cxn>
              <a:cxn ang="0">
                <a:pos x="337" y="368"/>
              </a:cxn>
              <a:cxn ang="0">
                <a:pos x="333" y="371"/>
              </a:cxn>
              <a:cxn ang="0">
                <a:pos x="3" y="59"/>
              </a:cxn>
              <a:cxn ang="0">
                <a:pos x="0" y="0"/>
              </a:cxn>
              <a:cxn ang="0">
                <a:pos x="59" y="9"/>
              </a:cxn>
              <a:cxn ang="0">
                <a:pos x="3" y="59"/>
              </a:cxn>
            </a:cxnLst>
            <a:rect l="0" t="0" r="r" b="b"/>
            <a:pathLst>
              <a:path w="337" h="371">
                <a:moveTo>
                  <a:pt x="333" y="371"/>
                </a:moveTo>
                <a:lnTo>
                  <a:pt x="24" y="30"/>
                </a:lnTo>
                <a:lnTo>
                  <a:pt x="28" y="26"/>
                </a:lnTo>
                <a:lnTo>
                  <a:pt x="337" y="368"/>
                </a:lnTo>
                <a:lnTo>
                  <a:pt x="333" y="371"/>
                </a:lnTo>
                <a:close/>
                <a:moveTo>
                  <a:pt x="3" y="59"/>
                </a:moveTo>
                <a:lnTo>
                  <a:pt x="0" y="0"/>
                </a:lnTo>
                <a:lnTo>
                  <a:pt x="59" y="9"/>
                </a:lnTo>
                <a:lnTo>
                  <a:pt x="3" y="5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2037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 smtClean="0"/>
              <a:t>Learning Communities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A8C9-BDA4-4001-9B7B-54885C1EFD1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3"/>
              <a:buNone/>
            </a:pPr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752600" y="6019800"/>
            <a:ext cx="5421083" cy="365125"/>
          </a:xfrm>
        </p:spPr>
        <p:txBody>
          <a:bodyPr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57200" y="1752600"/>
            <a:ext cx="8229600" cy="4221162"/>
            <a:chOff x="457200" y="1676400"/>
            <a:chExt cx="8229600" cy="4525962"/>
          </a:xfrm>
        </p:grpSpPr>
        <p:graphicFrame>
          <p:nvGraphicFramePr>
            <p:cNvPr id="18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97347854"/>
                </p:ext>
              </p:extLst>
            </p:nvPr>
          </p:nvGraphicFramePr>
          <p:xfrm>
            <a:off x="457200" y="1676400"/>
            <a:ext cx="8229600" cy="45259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TextBox 18"/>
            <p:cNvSpPr txBox="1"/>
            <p:nvPr/>
          </p:nvSpPr>
          <p:spPr>
            <a:xfrm>
              <a:off x="1828800" y="38100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+mn-lt"/>
                  <a:cs typeface="Lucida Sans Unicode" pitchFamily="34" charset="0"/>
                </a:rPr>
                <a:t>0.5</a:t>
              </a:r>
              <a:r>
                <a:rPr lang="en-US" b="1" dirty="0" smtClean="0">
                  <a:latin typeface="+mn-lt"/>
                  <a:cs typeface="Lucida Sans Unicode" pitchFamily="34" charset="0"/>
                </a:rPr>
                <a:t>***</a:t>
              </a:r>
              <a:endParaRPr lang="en-US" b="1" dirty="0">
                <a:latin typeface="+mn-lt"/>
                <a:cs typeface="Lucida Sans Unicode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6200" y="2667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+mn-lt"/>
                  <a:cs typeface="Lucida Sans Unicode" pitchFamily="34" charset="0"/>
                </a:rPr>
                <a:t>0.6</a:t>
              </a:r>
              <a:r>
                <a:rPr lang="en-US" b="1" dirty="0" smtClean="0">
                  <a:latin typeface="+mn-lt"/>
                  <a:cs typeface="Lucida Sans Unicode" pitchFamily="34" charset="0"/>
                </a:rPr>
                <a:t>*</a:t>
              </a:r>
              <a:endParaRPr lang="en-US" b="1" dirty="0">
                <a:latin typeface="+mn-lt"/>
                <a:cs typeface="Lucida Sans Unicode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114800" y="3352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11.4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09800" y="44196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6.4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5200" y="3200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11.9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89603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3690</TotalTime>
  <Words>755</Words>
  <Application>Microsoft Office PowerPoint</Application>
  <PresentationFormat>On-screen Show (4:3)</PresentationFormat>
  <Paragraphs>270</Paragraphs>
  <Slides>22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Origin</vt:lpstr>
      <vt:lpstr>Office Theme</vt:lpstr>
      <vt:lpstr>Randomized Controlled Trials in Community Colleges  Successes, Challenges, and Next Steps for Research on Developmental Education</vt:lpstr>
      <vt:lpstr>Developmental Education</vt:lpstr>
      <vt:lpstr>Overview of Four Projects</vt:lpstr>
      <vt:lpstr>Learning Communities </vt:lpstr>
      <vt:lpstr>Kingsborough: Opening Doors Learning Communities</vt:lpstr>
      <vt:lpstr>Early Results Kingsborough Learning Communities</vt:lpstr>
      <vt:lpstr>Long-term Results Long-term follow-up at Kingsborough</vt:lpstr>
      <vt:lpstr>Learning Communities Demonstration</vt:lpstr>
      <vt:lpstr>Results Learning Communities Demonstration</vt:lpstr>
      <vt:lpstr>Taking Stock: Learning Communities</vt:lpstr>
      <vt:lpstr>Performance-Based Scholarships</vt:lpstr>
      <vt:lpstr>Louisiana Results Performance-Based Scholarships</vt:lpstr>
      <vt:lpstr>Louisiana: Opening Doors Performance-Based Scholarships</vt:lpstr>
      <vt:lpstr>Performance-Based Scholarship Programs</vt:lpstr>
      <vt:lpstr>Early Results Performance-Based Scholarships</vt:lpstr>
      <vt:lpstr>Taking Stock: Performance-Based Scholarships</vt:lpstr>
      <vt:lpstr>Comprehensive Reform  Accelerated Study in Associate Programs</vt:lpstr>
      <vt:lpstr>Accelerated Study in Associate Programs (ASAP)</vt:lpstr>
      <vt:lpstr>Accelerated Study in Associates Program ASAP</vt:lpstr>
      <vt:lpstr>ASAP: Next Steps</vt:lpstr>
      <vt:lpstr>Center for the Analysis of Postsecondary Readiness</vt:lpstr>
      <vt:lpstr>Contact Information</vt:lpstr>
    </vt:vector>
  </TitlesOfParts>
  <Company>MDRC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Based Scholarships: What Have We Learned?</dc:title>
  <dc:creator>Reshma D Patel</dc:creator>
  <cp:lastModifiedBy>Alexander Mayer</cp:lastModifiedBy>
  <cp:revision>317</cp:revision>
  <cp:lastPrinted>2012-12-05T16:30:41Z</cp:lastPrinted>
  <dcterms:created xsi:type="dcterms:W3CDTF">2012-11-09T19:46:05Z</dcterms:created>
  <dcterms:modified xsi:type="dcterms:W3CDTF">2015-03-16T14:26:45Z</dcterms:modified>
</cp:coreProperties>
</file>